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1"/>
  </p:notesMasterIdLst>
  <p:handoutMasterIdLst>
    <p:handoutMasterId r:id="rId72"/>
  </p:handoutMasterIdLst>
  <p:sldIdLst>
    <p:sldId id="2241" r:id="rId2"/>
    <p:sldId id="2725" r:id="rId3"/>
    <p:sldId id="2733" r:id="rId4"/>
    <p:sldId id="2746" r:id="rId5"/>
    <p:sldId id="2747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2749" r:id="rId15"/>
    <p:sldId id="2750" r:id="rId16"/>
    <p:sldId id="2751" r:id="rId17"/>
    <p:sldId id="2752" r:id="rId18"/>
    <p:sldId id="348" r:id="rId19"/>
    <p:sldId id="349" r:id="rId20"/>
    <p:sldId id="350" r:id="rId21"/>
    <p:sldId id="351" r:id="rId22"/>
    <p:sldId id="352" r:id="rId23"/>
    <p:sldId id="353" r:id="rId24"/>
    <p:sldId id="354" r:id="rId25"/>
    <p:sldId id="355" r:id="rId26"/>
    <p:sldId id="384" r:id="rId27"/>
    <p:sldId id="356" r:id="rId28"/>
    <p:sldId id="381" r:id="rId29"/>
    <p:sldId id="2754" r:id="rId30"/>
    <p:sldId id="358" r:id="rId31"/>
    <p:sldId id="359" r:id="rId32"/>
    <p:sldId id="360" r:id="rId33"/>
    <p:sldId id="361" r:id="rId34"/>
    <p:sldId id="382" r:id="rId35"/>
    <p:sldId id="362" r:id="rId36"/>
    <p:sldId id="383" r:id="rId37"/>
    <p:sldId id="2755" r:id="rId38"/>
    <p:sldId id="367" r:id="rId39"/>
    <p:sldId id="368" r:id="rId40"/>
    <p:sldId id="369" r:id="rId41"/>
    <p:sldId id="370" r:id="rId42"/>
    <p:sldId id="371" r:id="rId43"/>
    <p:sldId id="372" r:id="rId44"/>
    <p:sldId id="373" r:id="rId45"/>
    <p:sldId id="374" r:id="rId46"/>
    <p:sldId id="375" r:id="rId47"/>
    <p:sldId id="376" r:id="rId48"/>
    <p:sldId id="377" r:id="rId49"/>
    <p:sldId id="378" r:id="rId50"/>
    <p:sldId id="379" r:id="rId51"/>
    <p:sldId id="380" r:id="rId52"/>
    <p:sldId id="385" r:id="rId53"/>
    <p:sldId id="409" r:id="rId54"/>
    <p:sldId id="2473" r:id="rId55"/>
    <p:sldId id="410" r:id="rId56"/>
    <p:sldId id="411" r:id="rId57"/>
    <p:sldId id="413" r:id="rId58"/>
    <p:sldId id="414" r:id="rId59"/>
    <p:sldId id="2756" r:id="rId60"/>
    <p:sldId id="2757" r:id="rId61"/>
    <p:sldId id="2758" r:id="rId62"/>
    <p:sldId id="2759" r:id="rId63"/>
    <p:sldId id="2760" r:id="rId64"/>
    <p:sldId id="2761" r:id="rId65"/>
    <p:sldId id="2762" r:id="rId66"/>
    <p:sldId id="343" r:id="rId67"/>
    <p:sldId id="344" r:id="rId68"/>
    <p:sldId id="345" r:id="rId69"/>
    <p:sldId id="2763" r:id="rId7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 autoAdjust="0"/>
    <p:restoredTop sz="88705" autoAdjust="0"/>
  </p:normalViewPr>
  <p:slideViewPr>
    <p:cSldViewPr>
      <p:cViewPr varScale="1">
        <p:scale>
          <a:sx n="128" d="100"/>
          <a:sy n="128" d="100"/>
        </p:scale>
        <p:origin x="1040" y="184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69.xml"/><Relationship Id="rId3" Type="http://schemas.openxmlformats.org/officeDocument/2006/relationships/slide" Target="slides/slide64.xml"/><Relationship Id="rId7" Type="http://schemas.openxmlformats.org/officeDocument/2006/relationships/slide" Target="slides/slide68.xml"/><Relationship Id="rId2" Type="http://schemas.openxmlformats.org/officeDocument/2006/relationships/slide" Target="slides/slide63.xml"/><Relationship Id="rId1" Type="http://schemas.openxmlformats.org/officeDocument/2006/relationships/slide" Target="slides/slide62.xml"/><Relationship Id="rId6" Type="http://schemas.openxmlformats.org/officeDocument/2006/relationships/slide" Target="slides/slide67.xml"/><Relationship Id="rId5" Type="http://schemas.openxmlformats.org/officeDocument/2006/relationships/slide" Target="slides/slide66.xml"/><Relationship Id="rId4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2022/12/6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435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8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minimize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root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453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337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25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5B8B3F-0F45-4AAD-B4A8-B1F7D58CB4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598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B4F6E6F5-5835-8446-AED3-D79D58AD59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C5DDC72-24A6-914B-BC07-4BC853EA3881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59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F039799-A044-3F45-A312-83395FF898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2038D8BA-4D9C-2042-B65B-43095D1561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FE85A2BF-AA99-D241-9057-66C73FC5B9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1D85448-B993-BF47-A4EB-2768BE487AB6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60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78891C7F-46F3-9649-B9EC-D8B027045B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4B7A9E49-A2C1-954A-967F-57044193E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8A80B7DF-F828-8846-8468-384535D694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3A5738F-F23C-944C-A3C1-45F04E0A168D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62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31578C38-6A73-CB4D-91C8-3160724969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CE1E2574-040E-974B-8695-DDD96F7A66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08243ABC-0987-5941-A03B-554501EA84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E705657-BE0C-F048-8915-275F1D48C388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63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50BAD48D-D968-164B-A8A8-D798A1A57D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FA8A58D7-EA52-AA42-9B23-531C8A1C97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B29EC1C9-BF7F-5D4D-B618-32B0C1FB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C3527D0-4620-3E4A-A3C2-1CB60E4AD65B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64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A7E4362A-DDA3-014E-BC9D-35B158C4EE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AAD87C44-AD2D-0B4D-A10B-8A1245292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D799FCD8-7FED-A245-819A-84E97B4101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AB5B44B-6F0C-6C4C-8D97-677B227A0AE4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65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7FDBE408-055A-7A4C-B11B-44AE9CF5A3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37DD94E9-D301-4446-9311-2464548EC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A5B27685-3AFF-2C44-93C4-46EDBBD07F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5C210D7-8EAD-DE4B-9A38-7DE6D7FFDE2D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66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9F4D17AC-B3C2-3A47-8C11-A9D4968500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72BC6AB8-A60A-A346-B79C-5348CD8E9C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EA6E14B-84AA-F949-A098-0DAAD69EDA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F2E7889-153D-6046-B358-41891FB68BF3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67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D701C722-52ED-D54F-91B7-6A936B4F39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11A73BF4-1531-D345-9717-17F37A6B3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73EE8CCC-9DE6-AA48-9A51-3F7D480F72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4FB40F2-56E9-A84C-BC62-BEFE788C54F7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68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46B429B8-FED9-864D-B6A3-9A925FF0BD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F15D3895-4C8B-7348-8EEA-C4C3E29FE7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92F2C449-23D0-984E-ADF8-E57FA7DFBA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defTabSz="957263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3954369-30F9-EA4F-8528-B7A01D5A0150}" type="slidenum">
              <a:rPr lang="en-US" altLang="zh-CN" sz="1300" b="0">
                <a:latin typeface="Times New Roman" panose="02020603050405020304" pitchFamily="18" charset="0"/>
              </a:rPr>
              <a:pPr eaLnBrk="1" hangingPunct="1"/>
              <a:t>69</a:t>
            </a:fld>
            <a:endParaRPr lang="en-US" altLang="zh-CN" sz="1300" b="0">
              <a:latin typeface="Times New Roman" panose="02020603050405020304" pitchFamily="18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E0B13402-014B-5A49-A23B-3B4C464D4E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E1FA82FE-DDC0-804D-8CD7-8F037CB47B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1025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D1E280-35B4-8944-BA39-ED3634546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62C7B7-2D14-F44B-8D40-DE24D78A36FA}" type="datetime1">
              <a:rPr lang="en-US" altLang="zh-CN"/>
              <a:pPr/>
              <a:t>12/6/22</a:t>
            </a:fld>
            <a:endParaRPr lang="en-US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4723E1B-1ADD-5F45-BD79-D0932EE13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C818DD4-1C2E-DA4B-833D-B231FFE93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0833A8-DD38-9C42-BA4E-5352862B03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61771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26DD265-F056-6D49-AFBC-D8C6403A8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662B19-828C-AE45-AAB3-F9122B4828A4}" type="datetime1">
              <a:rPr lang="en-US" altLang="zh-CN"/>
              <a:pPr/>
              <a:t>12/6/22</a:t>
            </a:fld>
            <a:endParaRPr lang="en-US" altLang="zh-CN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FCEF53A-7AB8-1F4A-B317-02656C4F7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F5BCEB3-D2C9-EB45-A52D-7575D242C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25B3A-250A-B846-B0F7-346AE111B78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85786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DSN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&amp;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CDN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xx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The Design of DNS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Domain Name Service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4780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DNS: Binding IP and Domain Name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0096FF"/>
                </a:solidFill>
                <a:latin typeface="+mn-lt"/>
              </a:rPr>
              <a:t>Names</a:t>
            </a:r>
            <a:r>
              <a:rPr lang="en-US" altLang="zh-CN" dirty="0">
                <a:latin typeface="+mn-lt"/>
              </a:rPr>
              <a:t>: hostname strings</a:t>
            </a:r>
          </a:p>
          <a:p>
            <a:pPr lvl="1"/>
            <a:r>
              <a:rPr lang="en-US" altLang="zh-CN" dirty="0">
                <a:latin typeface="+mn-lt"/>
              </a:rPr>
              <a:t>E.g., </a:t>
            </a:r>
            <a:r>
              <a:rPr lang="en-US" altLang="zh-CN" u="sng" dirty="0" err="1">
                <a:latin typeface="+mn-lt"/>
              </a:rPr>
              <a:t>www.sjtu.edu.cn</a:t>
            </a:r>
            <a:endParaRPr lang="en-US" altLang="zh-CN" u="sng" dirty="0">
              <a:latin typeface="+mn-lt"/>
            </a:endParaRPr>
          </a:p>
          <a:p>
            <a:r>
              <a:rPr lang="en-US" altLang="zh-CN" dirty="0">
                <a:solidFill>
                  <a:srgbClr val="0096FF"/>
                </a:solidFill>
                <a:latin typeface="+mn-lt"/>
              </a:rPr>
              <a:t>Values</a:t>
            </a:r>
            <a:r>
              <a:rPr lang="en-US" altLang="zh-CN" dirty="0">
                <a:latin typeface="+mn-lt"/>
              </a:rPr>
              <a:t>: IP addresses</a:t>
            </a:r>
          </a:p>
          <a:p>
            <a:pPr lvl="1"/>
            <a:r>
              <a:rPr lang="en-US" altLang="zh-CN" dirty="0">
                <a:latin typeface="+mn-lt"/>
              </a:rPr>
              <a:t>E.g., 202.120.2.119</a:t>
            </a:r>
          </a:p>
          <a:p>
            <a:r>
              <a:rPr lang="en-US" altLang="zh-CN" dirty="0">
                <a:solidFill>
                  <a:srgbClr val="0096FF"/>
                </a:solidFill>
                <a:latin typeface="+mn-lt"/>
              </a:rPr>
              <a:t>Look-up</a:t>
            </a:r>
            <a:r>
              <a:rPr lang="en-US" altLang="zh-CN" dirty="0">
                <a:latin typeface="+mn-lt"/>
              </a:rPr>
              <a:t> </a:t>
            </a:r>
            <a:r>
              <a:rPr lang="en-US" altLang="zh-CN" dirty="0">
                <a:solidFill>
                  <a:srgbClr val="0096FF"/>
                </a:solidFill>
                <a:latin typeface="+mn-lt"/>
              </a:rPr>
              <a:t>algorithm</a:t>
            </a:r>
          </a:p>
          <a:p>
            <a:pPr lvl="1"/>
            <a:r>
              <a:rPr lang="en-US" altLang="zh-CN" dirty="0">
                <a:latin typeface="+mn-lt"/>
              </a:rPr>
              <a:t>Resolves a hostname to an IP address so that your machine knows where to send packets</a:t>
            </a:r>
            <a:endParaRPr lang="zh-CN" altLang="en-US" dirty="0">
              <a:latin typeface="+mn-lt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77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Address as a Type of Name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An IP address itself is a type of name</a:t>
            </a:r>
          </a:p>
          <a:p>
            <a:pPr lvl="1"/>
            <a:r>
              <a:rPr lang="en-US" altLang="zh-CN" dirty="0"/>
              <a:t>A structured name that is used to locate an object</a:t>
            </a:r>
          </a:p>
          <a:p>
            <a:pPr lvl="1"/>
            <a:r>
              <a:rPr lang="en-US" altLang="zh-CN" dirty="0"/>
              <a:t>Use IP address to identify the server</a:t>
            </a:r>
          </a:p>
          <a:p>
            <a:pPr lvl="2"/>
            <a:r>
              <a:rPr lang="en-US" altLang="zh-CN" sz="1600" dirty="0"/>
              <a:t>Recall your labs in ICS on socket</a:t>
            </a:r>
          </a:p>
          <a:p>
            <a:pPr lvl="1"/>
            <a:r>
              <a:rPr lang="en-US" altLang="zh-CN" dirty="0"/>
              <a:t>On Internet</a:t>
            </a:r>
          </a:p>
          <a:p>
            <a:pPr lvl="2"/>
            <a:r>
              <a:rPr lang="en-US" altLang="zh-CN" sz="1600" dirty="0"/>
              <a:t>The router will know where to send a packet with destination IP</a:t>
            </a:r>
          </a:p>
          <a:p>
            <a:r>
              <a:rPr lang="en-US" altLang="zh-CN" dirty="0"/>
              <a:t>Hostname has </a:t>
            </a:r>
            <a:r>
              <a:rPr lang="en-US" altLang="zh-CN" dirty="0">
                <a:solidFill>
                  <a:srgbClr val="C00000"/>
                </a:solidFill>
              </a:rPr>
              <a:t>no</a:t>
            </a:r>
            <a:r>
              <a:rPr lang="en-US" altLang="zh-CN" dirty="0"/>
              <a:t> such semantic</a:t>
            </a:r>
          </a:p>
          <a:p>
            <a:pPr lvl="1"/>
            <a:r>
              <a:rPr lang="en-US" altLang="zh-CN" dirty="0"/>
              <a:t>A router does not know how to send a packet to "</a:t>
            </a:r>
            <a:r>
              <a:rPr lang="en-US" altLang="zh-CN" u="sng" dirty="0" err="1"/>
              <a:t>baidu.com</a:t>
            </a:r>
            <a:r>
              <a:rPr lang="en-US" altLang="zh-CN" dirty="0"/>
              <a:t>"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853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Not Just Using IP Address?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IPs are structured in a particular way for routing</a:t>
            </a:r>
          </a:p>
          <a:p>
            <a:pPr lvl="1"/>
            <a:r>
              <a:rPr lang="en-US" altLang="zh-CN" dirty="0"/>
              <a:t>You cannot chose your IP address as you wish</a:t>
            </a:r>
          </a:p>
          <a:p>
            <a:pPr lvl="2"/>
            <a:r>
              <a:rPr lang="en-US" altLang="zh-CN" sz="1600" dirty="0">
                <a:solidFill>
                  <a:srgbClr val="0096FF"/>
                </a:solidFill>
              </a:rPr>
              <a:t>Note: usually an address cannot be picked</a:t>
            </a:r>
          </a:p>
          <a:p>
            <a:pPr lvl="1"/>
            <a:r>
              <a:rPr lang="en-US" altLang="zh-CN" dirty="0"/>
              <a:t>While you can chose your host names</a:t>
            </a:r>
          </a:p>
          <a:p>
            <a:r>
              <a:rPr lang="en-US" altLang="zh-CN" dirty="0"/>
              <a:t>IPs are not</a:t>
            </a:r>
            <a:r>
              <a:rPr lang="zh-CN" altLang="en-US" dirty="0"/>
              <a:t> </a:t>
            </a:r>
            <a:r>
              <a:rPr lang="en-US" altLang="zh-CN" dirty="0"/>
              <a:t>user-friendly</a:t>
            </a:r>
            <a:r>
              <a:rPr lang="zh-CN" altLang="en-US" dirty="0"/>
              <a:t> </a:t>
            </a:r>
            <a:r>
              <a:rPr lang="en-US" altLang="zh-CN" dirty="0"/>
              <a:t>enough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239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 on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Q: </a:t>
            </a:r>
            <a:r>
              <a:rPr lang="en-US" altLang="zh-CN" dirty="0">
                <a:solidFill>
                  <a:srgbClr val="C00000"/>
                </a:solidFill>
              </a:rPr>
              <a:t>Can a name have multiple values (IP addresses)?</a:t>
            </a:r>
          </a:p>
          <a:p>
            <a:pPr lvl="1"/>
            <a:r>
              <a:rPr lang="en-US" altLang="zh-CN" dirty="0"/>
              <a:t>Yes.</a:t>
            </a:r>
          </a:p>
          <a:p>
            <a:pPr lvl="1"/>
            <a:r>
              <a:rPr lang="en-US" altLang="zh-CN" dirty="0"/>
              <a:t>This allows a web server to balance its load over multiple machines</a:t>
            </a:r>
          </a:p>
          <a:p>
            <a:pPr lvl="1"/>
            <a:r>
              <a:rPr lang="en-US" altLang="zh-CN" dirty="0"/>
              <a:t>Also allows a client to choice a nearest IP to access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Q: </a:t>
            </a:r>
            <a:r>
              <a:rPr lang="en-US" altLang="zh-CN" dirty="0">
                <a:solidFill>
                  <a:srgbClr val="C00000"/>
                </a:solidFill>
              </a:rPr>
              <a:t>Can a single value have multiple names?</a:t>
            </a:r>
          </a:p>
          <a:p>
            <a:pPr lvl="1"/>
            <a:r>
              <a:rPr lang="en-US" altLang="zh-CN" dirty="0"/>
              <a:t>Yes.</a:t>
            </a:r>
          </a:p>
          <a:p>
            <a:pPr lvl="1"/>
            <a:r>
              <a:rPr lang="en-US" altLang="zh-CN" dirty="0"/>
              <a:t>This allows server consolidation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88D5F90-87EA-D44E-B055-058D1B052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76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 on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Q: </a:t>
            </a:r>
            <a:r>
              <a:rPr lang="en-US" altLang="zh-CN" dirty="0">
                <a:solidFill>
                  <a:srgbClr val="C00000"/>
                </a:solidFill>
              </a:rPr>
              <a:t>Can the value corresponding to a name change?</a:t>
            </a:r>
          </a:p>
          <a:p>
            <a:pPr lvl="1"/>
            <a:r>
              <a:rPr lang="en-US" altLang="zh-CN" dirty="0"/>
              <a:t>Yes.</a:t>
            </a:r>
          </a:p>
          <a:p>
            <a:pPr lvl="1"/>
            <a:r>
              <a:rPr lang="en-US" altLang="zh-CN" dirty="0"/>
              <a:t>This allows to change the physical machine (with different IP) that stores the data without changing the hostname</a:t>
            </a:r>
          </a:p>
          <a:p>
            <a:pPr lvl="1"/>
            <a:r>
              <a:rPr lang="en-US" altLang="zh-CN" dirty="0"/>
              <a:t>Such changing is hidden to clients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E41148-6107-6749-8AE4-B2360034D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54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At first, each machine kept a "</a:t>
            </a:r>
            <a:r>
              <a:rPr lang="en-US" altLang="zh-CN" dirty="0" err="1">
                <a:solidFill>
                  <a:srgbClr val="0096FF"/>
                </a:solidFill>
              </a:rPr>
              <a:t>hosts.txt</a:t>
            </a:r>
            <a:r>
              <a:rPr lang="en-US" altLang="zh-CN" dirty="0"/>
              <a:t>" for address binding</a:t>
            </a:r>
          </a:p>
          <a:p>
            <a:pPr lvl="1"/>
            <a:r>
              <a:rPr lang="en-US" altLang="zh-CN" dirty="0"/>
              <a:t>E.g., "</a:t>
            </a:r>
            <a:r>
              <a:rPr lang="en-US" altLang="zh-CN" dirty="0">
                <a:solidFill>
                  <a:srgbClr val="0096FF"/>
                </a:solidFill>
              </a:rPr>
              <a:t>r900 202.120.224.83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Using table look-up to resolve the binding</a:t>
            </a:r>
          </a:p>
          <a:p>
            <a:pPr lvl="1"/>
            <a:r>
              <a:rPr lang="en-US" altLang="zh-CN" dirty="0"/>
              <a:t>This method </a:t>
            </a:r>
            <a:r>
              <a:rPr lang="en-US" altLang="zh-CN" dirty="0">
                <a:solidFill>
                  <a:srgbClr val="C00000"/>
                </a:solidFill>
              </a:rPr>
              <a:t>cannot scale </a:t>
            </a:r>
            <a:r>
              <a:rPr lang="en-US" altLang="zh-CN" dirty="0"/>
              <a:t>in Internet</a:t>
            </a:r>
          </a:p>
          <a:p>
            <a:r>
              <a:rPr lang="en-US" altLang="zh-CN" dirty="0"/>
              <a:t>1984, four Berkeley students wrote </a:t>
            </a:r>
            <a:r>
              <a:rPr lang="en-US" altLang="zh-CN" b="1" dirty="0">
                <a:solidFill>
                  <a:srgbClr val="0096FF"/>
                </a:solidFill>
              </a:rPr>
              <a:t>BIND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B</a:t>
            </a:r>
            <a:r>
              <a:rPr lang="en-US" altLang="zh-CN" dirty="0"/>
              <a:t>erkeley </a:t>
            </a:r>
            <a:r>
              <a:rPr lang="en-US" altLang="zh-CN" b="1" dirty="0">
                <a:solidFill>
                  <a:srgbClr val="0096FF"/>
                </a:solidFill>
              </a:rPr>
              <a:t>I</a:t>
            </a:r>
            <a:r>
              <a:rPr lang="en-US" altLang="zh-CN" dirty="0"/>
              <a:t>nternet </a:t>
            </a:r>
            <a:r>
              <a:rPr lang="en-US" altLang="zh-CN" b="1" dirty="0">
                <a:solidFill>
                  <a:srgbClr val="0096FF"/>
                </a:solidFill>
              </a:rPr>
              <a:t>N</a:t>
            </a:r>
            <a:r>
              <a:rPr lang="en-US" altLang="zh-CN" dirty="0"/>
              <a:t>ame </a:t>
            </a:r>
            <a:r>
              <a:rPr lang="en-US" altLang="zh-CN" b="1" dirty="0">
                <a:solidFill>
                  <a:srgbClr val="0096FF"/>
                </a:solidFill>
              </a:rPr>
              <a:t>D</a:t>
            </a:r>
            <a:r>
              <a:rPr lang="en-US" altLang="zh-CN" dirty="0"/>
              <a:t>omain</a:t>
            </a:r>
          </a:p>
          <a:p>
            <a:pPr lvl="1"/>
            <a:r>
              <a:rPr lang="en-US" altLang="zh-CN" dirty="0"/>
              <a:t>Still the dominant DNS software in use</a:t>
            </a:r>
          </a:p>
          <a:p>
            <a:endParaRPr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7B69CA-1073-DE4D-8FF2-00D2581E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004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Distributing Responsibility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binding</a:t>
            </a:r>
          </a:p>
          <a:p>
            <a:pPr lvl="1"/>
            <a:r>
              <a:rPr lang="en-US" altLang="zh-CN" dirty="0"/>
              <a:t>Too large to be stored on a single machine</a:t>
            </a:r>
          </a:p>
          <a:p>
            <a:pPr lvl="1"/>
            <a:r>
              <a:rPr lang="en-US" altLang="zh-CN" dirty="0"/>
              <a:t>Thus, the data are stored on many machines</a:t>
            </a:r>
          </a:p>
          <a:p>
            <a:pPr lvl="2"/>
            <a:r>
              <a:rPr lang="en-US" altLang="zh-CN" sz="1600" dirty="0"/>
              <a:t>As known as "</a:t>
            </a:r>
            <a:r>
              <a:rPr lang="en-US" altLang="zh-CN" sz="1600" b="1" dirty="0">
                <a:solidFill>
                  <a:srgbClr val="0096FF"/>
                </a:solidFill>
              </a:rPr>
              <a:t>name servers</a:t>
            </a:r>
            <a:r>
              <a:rPr lang="en-US" altLang="zh-CN" sz="1600" dirty="0"/>
              <a:t>"</a:t>
            </a:r>
          </a:p>
          <a:p>
            <a:r>
              <a:rPr lang="en-US" altLang="zh-CN" dirty="0"/>
              <a:t>How to know which name server has a particular binding?</a:t>
            </a:r>
          </a:p>
          <a:p>
            <a:pPr lvl="1"/>
            <a:r>
              <a:rPr lang="en-US" altLang="zh-CN" dirty="0"/>
              <a:t>Solution: structure the hostname</a:t>
            </a:r>
          </a:p>
          <a:p>
            <a:pPr lvl="1"/>
            <a:r>
              <a:rPr lang="en-US" altLang="zh-CN" dirty="0"/>
              <a:t>Names have a hierarchy, e.g., </a:t>
            </a:r>
            <a:r>
              <a:rPr lang="en-US" altLang="zh-CN" i="1" dirty="0">
                <a:solidFill>
                  <a:srgbClr val="0096FF"/>
                </a:solidFill>
              </a:rPr>
              <a:t>com</a:t>
            </a:r>
            <a:r>
              <a:rPr lang="en-US" altLang="zh-CN" dirty="0"/>
              <a:t>, </a:t>
            </a:r>
            <a:r>
              <a:rPr lang="en-US" altLang="zh-CN" i="1" dirty="0">
                <a:solidFill>
                  <a:srgbClr val="0096FF"/>
                </a:solidFill>
              </a:rPr>
              <a:t>net</a:t>
            </a:r>
            <a:r>
              <a:rPr lang="en-US" altLang="zh-CN" dirty="0"/>
              <a:t>, </a:t>
            </a:r>
            <a:r>
              <a:rPr lang="en-US" altLang="zh-CN" i="1" dirty="0" err="1">
                <a:solidFill>
                  <a:srgbClr val="0096FF"/>
                </a:solidFill>
              </a:rPr>
              <a:t>gov</a:t>
            </a:r>
            <a:r>
              <a:rPr lang="en-US" altLang="zh-CN" dirty="0"/>
              <a:t>, correspond to "</a:t>
            </a:r>
            <a:r>
              <a:rPr lang="en-US" altLang="zh-CN" b="1" dirty="0">
                <a:solidFill>
                  <a:srgbClr val="0096FF"/>
                </a:solidFill>
              </a:rPr>
              <a:t>zones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Zones are mapped to name servers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0D3ADE-1239-484A-BE1D-8B07FFFB6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676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Name Servers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root 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ICANN</a:t>
            </a:r>
            <a:r>
              <a:rPr lang="en-US" altLang="zh-CN" dirty="0"/>
              <a:t>, non-profit</a:t>
            </a:r>
          </a:p>
          <a:p>
            <a:r>
              <a:rPr lang="en-US" altLang="zh-CN" dirty="0"/>
              <a:t>The </a:t>
            </a:r>
            <a:r>
              <a:rPr lang="en-US" altLang="zh-CN" dirty="0">
                <a:solidFill>
                  <a:srgbClr val="0096FF"/>
                </a:solidFill>
              </a:rPr>
              <a:t>".com" </a:t>
            </a:r>
            <a:r>
              <a:rPr lang="en-US" altLang="zh-CN" dirty="0"/>
              <a:t>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VeriSign</a:t>
            </a:r>
            <a:r>
              <a:rPr lang="en-US" altLang="zh-CN" dirty="0"/>
              <a:t>, add for money</a:t>
            </a:r>
          </a:p>
          <a:p>
            <a:r>
              <a:rPr lang="en-US" altLang="zh-CN" dirty="0"/>
              <a:t>The </a:t>
            </a:r>
            <a:r>
              <a:rPr lang="en-US" altLang="zh-CN" dirty="0">
                <a:solidFill>
                  <a:srgbClr val="0096FF"/>
                </a:solidFill>
              </a:rPr>
              <a:t>".</a:t>
            </a:r>
            <a:r>
              <a:rPr lang="en-US" altLang="zh-CN" dirty="0" err="1">
                <a:solidFill>
                  <a:srgbClr val="0096FF"/>
                </a:solidFill>
              </a:rPr>
              <a:t>sjtu.edu.cn</a:t>
            </a:r>
            <a:r>
              <a:rPr lang="en-US" altLang="zh-CN" dirty="0">
                <a:solidFill>
                  <a:srgbClr val="0096FF"/>
                </a:solidFill>
              </a:rPr>
              <a:t>" </a:t>
            </a:r>
            <a:r>
              <a:rPr lang="en-US" altLang="zh-CN" dirty="0"/>
              <a:t>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SJTU</a:t>
            </a:r>
            <a:endParaRPr lang="zh-CN" altLang="en-US" b="1" u="sng" dirty="0"/>
          </a:p>
        </p:txBody>
      </p:sp>
      <p:pic>
        <p:nvPicPr>
          <p:cNvPr id="1034" name="Picture 10" descr="http://blogs-images.forbes.com/erikkain/files/2012/02/verisig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815" y="2608727"/>
            <a:ext cx="2040161" cy="12568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A4D50B6D-FC4C-BE49-9B04-412CA9448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024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DNS Hierarchy (a partial view)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12EF469-7546-0C49-874A-C4E4130C4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29308"/>
            <a:ext cx="7950200" cy="4114800"/>
          </a:xfrm>
          <a:prstGeom prst="rect">
            <a:avLst/>
          </a:prstGeom>
        </p:spPr>
      </p:pic>
      <p:sp>
        <p:nvSpPr>
          <p:cNvPr id="43" name="灯片编号占位符 3">
            <a:extLst>
              <a:ext uri="{FF2B5EF4-FFF2-40B4-BE49-F238E27FC236}">
                <a16:creationId xmlns:a16="http://schemas.microsoft.com/office/drawing/2014/main" id="{CADA4870-683D-5147-9CD0-BDBCC52F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509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Basic DNS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972271"/>
          </a:xfrm>
        </p:spPr>
        <p:txBody>
          <a:bodyPr>
            <a:normAutofit/>
          </a:bodyPr>
          <a:lstStyle/>
          <a:p>
            <a:r>
              <a:rPr lang="en-US" altLang="zh-CN" dirty="0"/>
              <a:t>Example: lookup IP of </a:t>
            </a:r>
            <a:r>
              <a:rPr lang="en-US" altLang="zh-CN" dirty="0">
                <a:solidFill>
                  <a:srgbClr val="0096FF"/>
                </a:solidFill>
              </a:rPr>
              <a:t>"</a:t>
            </a:r>
            <a:r>
              <a:rPr lang="en-US" altLang="zh-CN" dirty="0" err="1">
                <a:solidFill>
                  <a:srgbClr val="0096FF"/>
                </a:solidFill>
              </a:rPr>
              <a:t>ipads.se.sjtu.edu.cn</a:t>
            </a:r>
            <a:r>
              <a:rPr lang="en-US" altLang="zh-CN" dirty="0">
                <a:solidFill>
                  <a:srgbClr val="0096FF"/>
                </a:solidFill>
              </a:rPr>
              <a:t>"</a:t>
            </a:r>
          </a:p>
          <a:p>
            <a:r>
              <a:rPr lang="en-US" altLang="zh-CN" dirty="0"/>
              <a:t>Traverse the name hierarchy from the root</a:t>
            </a:r>
          </a:p>
          <a:p>
            <a:pPr lvl="1"/>
            <a:r>
              <a:rPr lang="en-US" altLang="zh-CN" dirty="0"/>
              <a:t>The root will tell us the "</a:t>
            </a:r>
            <a:r>
              <a:rPr lang="en-US" altLang="zh-CN" dirty="0" err="1">
                <a:solidFill>
                  <a:srgbClr val="0096FF"/>
                </a:solidFill>
              </a:rPr>
              <a:t>cn</a:t>
            </a:r>
            <a:r>
              <a:rPr lang="en-US" altLang="zh-CN" dirty="0"/>
              <a:t>" name server IP,</a:t>
            </a:r>
          </a:p>
          <a:p>
            <a:pPr lvl="1"/>
            <a:r>
              <a:rPr lang="en-US" altLang="zh-CN" dirty="0"/>
              <a:t>which will tell us the "</a:t>
            </a:r>
            <a:r>
              <a:rPr lang="en-US" altLang="zh-CN" dirty="0" err="1">
                <a:solidFill>
                  <a:srgbClr val="0096FF"/>
                </a:solidFill>
              </a:rPr>
              <a:t>edu.cn</a:t>
            </a:r>
            <a:r>
              <a:rPr lang="en-US" altLang="zh-CN" dirty="0"/>
              <a:t>" name server IP,</a:t>
            </a:r>
          </a:p>
          <a:p>
            <a:pPr lvl="1"/>
            <a:r>
              <a:rPr lang="en-US" altLang="zh-CN" dirty="0"/>
              <a:t>which will tell us the "</a:t>
            </a:r>
            <a:r>
              <a:rPr lang="en-US" altLang="zh-CN" dirty="0" err="1">
                <a:solidFill>
                  <a:srgbClr val="0096FF"/>
                </a:solidFill>
              </a:rPr>
              <a:t>sjtu.edu.cn</a:t>
            </a:r>
            <a:r>
              <a:rPr lang="en-US" altLang="zh-CN" dirty="0"/>
              <a:t>" name server IP,</a:t>
            </a:r>
          </a:p>
          <a:p>
            <a:pPr lvl="1"/>
            <a:r>
              <a:rPr lang="en-US" altLang="zh-CN" dirty="0"/>
              <a:t>which will tell us the "</a:t>
            </a:r>
            <a:r>
              <a:rPr lang="en-US" altLang="zh-CN" dirty="0" err="1">
                <a:solidFill>
                  <a:srgbClr val="0096FF"/>
                </a:solidFill>
              </a:rPr>
              <a:t>se.sjtu.edu.cn</a:t>
            </a:r>
            <a:r>
              <a:rPr lang="en-US" altLang="zh-CN" dirty="0"/>
              <a:t>" name server IP,</a:t>
            </a:r>
          </a:p>
          <a:p>
            <a:pPr lvl="1"/>
            <a:r>
              <a:rPr lang="en-US" altLang="zh-CN" dirty="0"/>
              <a:t>which finally tells us the "</a:t>
            </a:r>
            <a:r>
              <a:rPr lang="en-US" altLang="zh-CN" dirty="0" err="1">
                <a:solidFill>
                  <a:srgbClr val="0096FF"/>
                </a:solidFill>
              </a:rPr>
              <a:t>ipads.se.sjtu.edu.cn</a:t>
            </a:r>
            <a:r>
              <a:rPr lang="en-US" altLang="zh-CN" dirty="0"/>
              <a:t>" IP</a:t>
            </a:r>
          </a:p>
          <a:p>
            <a:r>
              <a:rPr lang="en-US" altLang="zh-CN" dirty="0"/>
              <a:t>Such algorithm is called </a:t>
            </a:r>
            <a:r>
              <a:rPr lang="en-US" altLang="zh-CN" b="1" u="sng" dirty="0"/>
              <a:t>delegation</a:t>
            </a:r>
            <a:endParaRPr lang="zh-CN" altLang="en-US" b="1" u="sng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D7BD6-C7F3-B241-9C70-072FF4EE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437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b="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sp>
        <p:nvSpPr>
          <p:cNvPr id="23" name="灯片编号占位符 3">
            <a:extLst>
              <a:ext uri="{FF2B5EF4-FFF2-40B4-BE49-F238E27FC236}">
                <a16:creationId xmlns:a16="http://schemas.microsoft.com/office/drawing/2014/main" id="{499DF7BA-2C94-2A46-9B09-5C434D7A5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738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001BE84-37D4-A743-B6E9-8DDD35B6C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28713"/>
            <a:ext cx="6692900" cy="4152900"/>
          </a:xfrm>
          <a:prstGeom prst="rect">
            <a:avLst/>
          </a:prstGeom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D9F0EC5-D8F7-B546-8296-C368A9E5D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799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dirty="0"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78ED3D4-3578-2545-99E9-9BA54444F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30018"/>
            <a:ext cx="7112000" cy="4152900"/>
          </a:xfrm>
          <a:prstGeom prst="rect">
            <a:avLst/>
          </a:prstGeom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119065C-9D0B-0B4D-84AF-7169A2C6C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15</a:t>
            </a:fld>
            <a:endParaRPr lang="zh-CN" altLang="en-US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67744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dirty="0"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A234A24-2F4D-3046-B37C-E537F5A2F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46" y="1128713"/>
            <a:ext cx="7632700" cy="4152900"/>
          </a:xfrm>
          <a:prstGeom prst="rect">
            <a:avLst/>
          </a:prstGeom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CAC646D0-4495-8749-B9A6-96F036DA5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16</a:t>
            </a:fld>
            <a:endParaRPr lang="zh-CN" altLang="en-US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82418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dirty="0"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D9454A8-B38A-E444-989C-7D878065C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29308"/>
            <a:ext cx="7772400" cy="4152900"/>
          </a:xfrm>
          <a:prstGeom prst="rect">
            <a:avLst/>
          </a:prstGeom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8FD08BBB-8489-E246-9022-4E63FB13C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17</a:t>
            </a:fld>
            <a:endParaRPr lang="zh-CN" altLang="en-US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65050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Context in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Names in DNS are </a:t>
            </a:r>
            <a:r>
              <a:rPr lang="en-US" altLang="zh-CN" b="1" dirty="0">
                <a:solidFill>
                  <a:srgbClr val="0096FF"/>
                </a:solidFill>
              </a:rPr>
              <a:t>global</a:t>
            </a:r>
            <a:r>
              <a:rPr lang="en-US" altLang="zh-CN" dirty="0"/>
              <a:t> (context-free)</a:t>
            </a:r>
          </a:p>
          <a:p>
            <a:pPr lvl="1"/>
            <a:r>
              <a:rPr lang="en-US" altLang="zh-CN" dirty="0"/>
              <a:t>A hostname means the same thing everywhere in DNS</a:t>
            </a:r>
          </a:p>
          <a:p>
            <a:r>
              <a:rPr lang="en-US" altLang="zh-CN" dirty="0"/>
              <a:t>Actually, it should be "</a:t>
            </a:r>
            <a:r>
              <a:rPr lang="en-US" altLang="zh-CN" dirty="0" err="1"/>
              <a:t>ipads.se.sjtu.edu.cn</a:t>
            </a:r>
            <a:r>
              <a:rPr lang="en-US" altLang="zh-CN" dirty="0">
                <a:solidFill>
                  <a:srgbClr val="FF0000"/>
                </a:solidFill>
              </a:rPr>
              <a:t>.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A hostname is a list of domain names concatenated with dots</a:t>
            </a:r>
          </a:p>
          <a:p>
            <a:pPr lvl="1"/>
            <a:r>
              <a:rPr lang="en-US" altLang="zh-CN" dirty="0"/>
              <a:t>The root domain is unnamed, i.e., "." + blank</a:t>
            </a: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5292080" y="2281436"/>
            <a:ext cx="360040" cy="0"/>
          </a:xfrm>
          <a:prstGeom prst="straightConnector1">
            <a:avLst/>
          </a:prstGeom>
          <a:ln w="38100"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0D75B4EB-75A3-5B45-94AD-82994A04F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895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Fault Tolerant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Each zone can have </a:t>
            </a:r>
            <a:r>
              <a:rPr lang="en-US" altLang="zh-CN" b="1" dirty="0">
                <a:solidFill>
                  <a:srgbClr val="0096FF"/>
                </a:solidFill>
              </a:rPr>
              <a:t>multiple</a:t>
            </a:r>
            <a:r>
              <a:rPr lang="en-US" altLang="zh-CN" dirty="0"/>
              <a:t> name servers</a:t>
            </a:r>
          </a:p>
          <a:p>
            <a:pPr lvl="1"/>
            <a:r>
              <a:rPr lang="en-US" altLang="zh-CN" dirty="0"/>
              <a:t>A </a:t>
            </a:r>
            <a:r>
              <a:rPr lang="en-US" altLang="zh-CN" b="1" dirty="0"/>
              <a:t>delegation</a:t>
            </a:r>
            <a:r>
              <a:rPr lang="en-US" altLang="zh-CN" dirty="0"/>
              <a:t> usually contains a list of name servers</a:t>
            </a:r>
          </a:p>
          <a:p>
            <a:pPr lvl="1"/>
            <a:r>
              <a:rPr lang="en-US" altLang="zh-CN" dirty="0"/>
              <a:t>If one name server is down, others can be used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731458-7A44-3646-93FA-D9887335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294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The initial DNS request can go to any name server, not just the root server</a:t>
            </a:r>
          </a:p>
          <a:p>
            <a:pPr lvl="1"/>
            <a:r>
              <a:rPr lang="en-US" altLang="zh-CN" dirty="0"/>
              <a:t>Even on your own machine: </a:t>
            </a:r>
            <a:r>
              <a:rPr lang="en-US" altLang="zh-CN" dirty="0">
                <a:solidFill>
                  <a:srgbClr val="0096FF"/>
                </a:solidFill>
              </a:rPr>
              <a:t>/</a:t>
            </a:r>
            <a:r>
              <a:rPr lang="en-US" altLang="zh-CN" dirty="0" err="1">
                <a:solidFill>
                  <a:srgbClr val="0096FF"/>
                </a:solidFill>
              </a:rPr>
              <a:t>etc</a:t>
            </a:r>
            <a:r>
              <a:rPr lang="en-US" altLang="zh-CN" dirty="0">
                <a:solidFill>
                  <a:srgbClr val="0096FF"/>
                </a:solidFill>
              </a:rPr>
              <a:t>/hosts</a:t>
            </a:r>
          </a:p>
          <a:p>
            <a:pPr lvl="1"/>
            <a:r>
              <a:rPr lang="en-US" altLang="zh-CN" dirty="0"/>
              <a:t>You can specific name servers in </a:t>
            </a:r>
            <a:r>
              <a:rPr lang="en-US" altLang="zh-CN" dirty="0">
                <a:solidFill>
                  <a:srgbClr val="0096FF"/>
                </a:solidFill>
              </a:rPr>
              <a:t>/</a:t>
            </a:r>
            <a:r>
              <a:rPr lang="en-US" altLang="zh-CN" dirty="0" err="1">
                <a:solidFill>
                  <a:srgbClr val="0096FF"/>
                </a:solidFill>
              </a:rPr>
              <a:t>etc</a:t>
            </a:r>
            <a:r>
              <a:rPr lang="en-US" altLang="zh-CN" dirty="0">
                <a:solidFill>
                  <a:srgbClr val="0096FF"/>
                </a:solidFill>
              </a:rPr>
              <a:t>/</a:t>
            </a:r>
            <a:r>
              <a:rPr lang="en-US" altLang="zh-CN" dirty="0" err="1">
                <a:solidFill>
                  <a:srgbClr val="0096FF"/>
                </a:solidFill>
              </a:rPr>
              <a:t>resolv.conf</a:t>
            </a:r>
            <a:endParaRPr lang="en-US" altLang="zh-CN" dirty="0">
              <a:solidFill>
                <a:srgbClr val="0096FF"/>
              </a:solidFill>
            </a:endParaRPr>
          </a:p>
          <a:p>
            <a:pPr lvl="1"/>
            <a:r>
              <a:rPr lang="en-US" altLang="zh-CN" dirty="0"/>
              <a:t>If no record, just return address of the root server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Q</a:t>
            </a:r>
            <a:r>
              <a:rPr lang="en-US" altLang="zh-CN" dirty="0">
                <a:solidFill>
                  <a:srgbClr val="C00000"/>
                </a:solidFill>
              </a:rPr>
              <a:t>: what are the benefits?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FDDDC5-E9A6-F346-A81B-E94D957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753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2. Recursion</a:t>
            </a:r>
          </a:p>
          <a:p>
            <a:pPr lvl="1"/>
            <a:r>
              <a:rPr lang="en-US" altLang="zh-CN" dirty="0"/>
              <a:t>A client asks a name server "</a:t>
            </a:r>
            <a:r>
              <a:rPr lang="en-US" altLang="zh-CN" dirty="0" err="1">
                <a:solidFill>
                  <a:srgbClr val="0096FF"/>
                </a:solidFill>
              </a:rPr>
              <a:t>www.baidu.com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The name server </a:t>
            </a:r>
            <a:r>
              <a:rPr lang="en-US" altLang="zh-CN" b="1" dirty="0"/>
              <a:t>does all the lookup </a:t>
            </a:r>
            <a:r>
              <a:rPr lang="en-US" altLang="zh-CN" dirty="0"/>
              <a:t>through the tree and return the IP of </a:t>
            </a:r>
            <a:r>
              <a:rPr lang="en-US" altLang="zh-CN" dirty="0">
                <a:solidFill>
                  <a:srgbClr val="0096FF"/>
                </a:solidFill>
              </a:rPr>
              <a:t>Baidu</a:t>
            </a:r>
            <a:r>
              <a:rPr lang="en-US" altLang="zh-CN" dirty="0"/>
              <a:t> to the client</a:t>
            </a:r>
          </a:p>
          <a:p>
            <a:pPr lvl="1"/>
            <a:r>
              <a:rPr lang="en-US" altLang="zh-CN" dirty="0"/>
              <a:t>Usually, a name server has a better network connection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F40FEB-A38F-6448-AF25-DEEEF93C4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149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DNS Request Process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272084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cxnSp>
        <p:nvCxnSpPr>
          <p:cNvPr id="47108" name="Straight Arrow Connector 12"/>
          <p:cNvCxnSpPr>
            <a:cxnSpLocks noChangeShapeType="1"/>
          </p:cNvCxnSpPr>
          <p:nvPr/>
        </p:nvCxnSpPr>
        <p:spPr bwMode="auto">
          <a:xfrm flipV="1">
            <a:off x="1462584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09" name="Straight Arrow Connector 13"/>
          <p:cNvCxnSpPr>
            <a:cxnSpLocks noChangeShapeType="1"/>
          </p:cNvCxnSpPr>
          <p:nvPr/>
        </p:nvCxnSpPr>
        <p:spPr bwMode="auto">
          <a:xfrm>
            <a:off x="1716584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0" name="Straight Arrow Connector 16"/>
          <p:cNvCxnSpPr>
            <a:cxnSpLocks noChangeShapeType="1"/>
          </p:cNvCxnSpPr>
          <p:nvPr/>
        </p:nvCxnSpPr>
        <p:spPr bwMode="auto">
          <a:xfrm flipV="1">
            <a:off x="2351584" y="2984500"/>
            <a:ext cx="0" cy="1270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1" name="Straight Arrow Connector 22"/>
          <p:cNvCxnSpPr>
            <a:cxnSpLocks noChangeShapeType="1"/>
          </p:cNvCxnSpPr>
          <p:nvPr/>
        </p:nvCxnSpPr>
        <p:spPr bwMode="auto">
          <a:xfrm>
            <a:off x="2605584" y="3048000"/>
            <a:ext cx="0" cy="1206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2" name="Straight Arrow Connector 25"/>
          <p:cNvCxnSpPr>
            <a:cxnSpLocks noChangeShapeType="1"/>
          </p:cNvCxnSpPr>
          <p:nvPr/>
        </p:nvCxnSpPr>
        <p:spPr bwMode="auto">
          <a:xfrm flipV="1">
            <a:off x="3304084" y="3556000"/>
            <a:ext cx="0" cy="698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3" name="Straight Arrow Connector 27"/>
          <p:cNvCxnSpPr>
            <a:cxnSpLocks noChangeShapeType="1"/>
          </p:cNvCxnSpPr>
          <p:nvPr/>
        </p:nvCxnSpPr>
        <p:spPr bwMode="auto">
          <a:xfrm>
            <a:off x="3558084" y="3619500"/>
            <a:ext cx="0" cy="63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1" name="Rectangle 30"/>
          <p:cNvSpPr/>
          <p:nvPr/>
        </p:nvSpPr>
        <p:spPr bwMode="auto">
          <a:xfrm>
            <a:off x="5222866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5159366" y="1397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048366" y="2032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000866" y="26035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83908" y="286676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119" name="Straight Arrow Connector 35"/>
          <p:cNvCxnSpPr>
            <a:cxnSpLocks noChangeShapeType="1"/>
          </p:cNvCxnSpPr>
          <p:nvPr/>
        </p:nvCxnSpPr>
        <p:spPr bwMode="auto">
          <a:xfrm flipV="1">
            <a:off x="5413366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0" name="Straight Arrow Connector 36"/>
          <p:cNvCxnSpPr>
            <a:cxnSpLocks noChangeShapeType="1"/>
          </p:cNvCxnSpPr>
          <p:nvPr/>
        </p:nvCxnSpPr>
        <p:spPr bwMode="auto">
          <a:xfrm>
            <a:off x="5577408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1" name="Curved Connector 43"/>
          <p:cNvCxnSpPr>
            <a:cxnSpLocks noChangeShapeType="1"/>
            <a:stCxn id="32" idx="7"/>
            <a:endCxn id="33" idx="0"/>
          </p:cNvCxnSpPr>
          <p:nvPr/>
        </p:nvCxnSpPr>
        <p:spPr bwMode="auto">
          <a:xfrm rot="16200000" flipH="1">
            <a:off x="6048367" y="1524000"/>
            <a:ext cx="486833" cy="529167"/>
          </a:xfrm>
          <a:prstGeom prst="curvedConnector3">
            <a:avLst>
              <a:gd name="adj1" fmla="val -171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2" name="Curved Connector 45"/>
          <p:cNvCxnSpPr>
            <a:cxnSpLocks noChangeShapeType="1"/>
            <a:stCxn id="33" idx="7"/>
            <a:endCxn id="34" idx="0"/>
          </p:cNvCxnSpPr>
          <p:nvPr/>
        </p:nvCxnSpPr>
        <p:spPr bwMode="auto">
          <a:xfrm rot="16200000" flipH="1">
            <a:off x="7000867" y="2095500"/>
            <a:ext cx="423333" cy="592667"/>
          </a:xfrm>
          <a:prstGeom prst="curvedConnector3">
            <a:avLst>
              <a:gd name="adj1" fmla="val -26019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3" name="Curved Connector 49"/>
          <p:cNvCxnSpPr>
            <a:cxnSpLocks noChangeShapeType="1"/>
            <a:stCxn id="34" idx="3"/>
            <a:endCxn id="33" idx="4"/>
          </p:cNvCxnSpPr>
          <p:nvPr/>
        </p:nvCxnSpPr>
        <p:spPr bwMode="auto">
          <a:xfrm rot="5400000" flipH="1">
            <a:off x="6641033" y="2963333"/>
            <a:ext cx="423333" cy="592667"/>
          </a:xfrm>
          <a:prstGeom prst="curvedConnector3">
            <a:avLst>
              <a:gd name="adj1" fmla="val -11412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4" name="Curved Connector 53"/>
          <p:cNvCxnSpPr>
            <a:cxnSpLocks noChangeShapeType="1"/>
            <a:stCxn id="33" idx="3"/>
            <a:endCxn id="32" idx="4"/>
          </p:cNvCxnSpPr>
          <p:nvPr/>
        </p:nvCxnSpPr>
        <p:spPr bwMode="auto">
          <a:xfrm rot="5400000" flipH="1">
            <a:off x="5688533" y="2391833"/>
            <a:ext cx="486833" cy="529167"/>
          </a:xfrm>
          <a:prstGeom prst="curvedConnector3">
            <a:avLst>
              <a:gd name="adj1" fmla="val -44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TextBox 60"/>
          <p:cNvSpPr txBox="1"/>
          <p:nvPr/>
        </p:nvSpPr>
        <p:spPr>
          <a:xfrm>
            <a:off x="827584" y="3679032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99084" y="2857501"/>
            <a:ext cx="88900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80134" y="3234532"/>
            <a:ext cx="9779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Scholarly.edu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94584" y="3683000"/>
            <a:ext cx="8890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AP: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ginger.Scholar.edu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7165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690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831408" y="2349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932040" y="1714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1208584" y="1359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2097584" y="1994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3050084" y="25664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833126" y="2829720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880626" y="2312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91626" y="1677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74774" y="5152402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7704" y="5152402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Non-Recursion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8" name="灯片编号占位符 3">
            <a:extLst>
              <a:ext uri="{FF2B5EF4-FFF2-40B4-BE49-F238E27FC236}">
                <a16:creationId xmlns:a16="http://schemas.microsoft.com/office/drawing/2014/main" id="{A13565CB-562B-3F4A-85ED-2ED602BDE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50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/>
      <p:bldP spid="69" grpId="0"/>
      <p:bldP spid="7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4644" y="1129308"/>
            <a:ext cx="8229600" cy="4260303"/>
          </a:xfrm>
        </p:spPr>
        <p:txBody>
          <a:bodyPr>
            <a:normAutofit/>
          </a:bodyPr>
          <a:lstStyle/>
          <a:p>
            <a:r>
              <a:rPr lang="en-US" altLang="zh-CN" dirty="0"/>
              <a:t>3. Caching</a:t>
            </a:r>
          </a:p>
          <a:p>
            <a:pPr lvl="1"/>
            <a:r>
              <a:rPr lang="en-US" altLang="zh-CN" dirty="0"/>
              <a:t>DNS clients and name servers keep a cache of names</a:t>
            </a:r>
          </a:p>
          <a:p>
            <a:pPr lvl="2"/>
            <a:r>
              <a:rPr lang="en-US" altLang="zh-CN" sz="1600" dirty="0"/>
              <a:t>Your browser will not do two look-ups for one address</a:t>
            </a:r>
          </a:p>
          <a:p>
            <a:pPr lvl="1"/>
            <a:r>
              <a:rPr lang="en-US" altLang="zh-CN" dirty="0"/>
              <a:t>Cache has expire time limit</a:t>
            </a:r>
          </a:p>
          <a:p>
            <a:pPr lvl="2"/>
            <a:r>
              <a:rPr lang="en-US" altLang="zh-CN" sz="1600" dirty="0"/>
              <a:t>Controlled by a time-to-live parameter in the response itself</a:t>
            </a:r>
          </a:p>
          <a:p>
            <a:pPr lvl="2"/>
            <a:r>
              <a:rPr lang="en-US" altLang="zh-CN" sz="1600" dirty="0"/>
              <a:t>E.g., SJTU sets the TTL of </a:t>
            </a:r>
            <a:r>
              <a:rPr lang="en-US" altLang="zh-CN" sz="1600" dirty="0" err="1">
                <a:solidFill>
                  <a:srgbClr val="0096FF"/>
                </a:solidFill>
              </a:rPr>
              <a:t>www.sjtu.edu.cn</a:t>
            </a:r>
            <a:r>
              <a:rPr lang="zh-CN" altLang="en-US" sz="1600" dirty="0">
                <a:solidFill>
                  <a:srgbClr val="0096FF"/>
                </a:solidFill>
              </a:rPr>
              <a:t> </a:t>
            </a:r>
            <a:r>
              <a:rPr lang="en-US" altLang="zh-CN" sz="1600" dirty="0"/>
              <a:t>to</a:t>
            </a:r>
            <a:r>
              <a:rPr lang="zh-CN" altLang="en-US" sz="1600" dirty="0"/>
              <a:t> </a:t>
            </a:r>
            <a:r>
              <a:rPr lang="en-US" altLang="zh-CN" sz="1600" dirty="0"/>
              <a:t>24h</a:t>
            </a:r>
          </a:p>
          <a:p>
            <a:pPr lvl="1"/>
            <a:r>
              <a:rPr lang="en-US" altLang="zh-CN" dirty="0"/>
              <a:t>TTL (Time To Live)</a:t>
            </a:r>
          </a:p>
          <a:p>
            <a:pPr lvl="2"/>
            <a:r>
              <a:rPr lang="en-US" altLang="zh-CN" sz="1600" dirty="0"/>
              <a:t>Long TTL VS. short TTL</a:t>
            </a:r>
          </a:p>
          <a:p>
            <a:pPr lvl="2"/>
            <a:r>
              <a:rPr lang="en-US" altLang="zh-CN" sz="1600" b="1" dirty="0">
                <a:solidFill>
                  <a:srgbClr val="C00000"/>
                </a:solidFill>
              </a:rPr>
              <a:t>Q:</a:t>
            </a:r>
            <a:r>
              <a:rPr lang="en-US" altLang="zh-CN" sz="1600" dirty="0">
                <a:solidFill>
                  <a:srgbClr val="C00000"/>
                </a:solidFill>
              </a:rPr>
              <a:t> what are the tradeoffs?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64456A-BA1E-CF40-A8E1-F5D5EF0F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078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Combine These Enhancements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If:</a:t>
            </a:r>
          </a:p>
          <a:p>
            <a:pPr lvl="1"/>
            <a:r>
              <a:rPr lang="en-US" altLang="zh-CN" dirty="0"/>
              <a:t>Many machines at SJTU use the SJTU name server for their initial DNS query</a:t>
            </a:r>
          </a:p>
          <a:p>
            <a:pPr lvl="1"/>
            <a:r>
              <a:rPr lang="en-US" altLang="zh-CN" dirty="0"/>
              <a:t>The name server offers recursive querying and caching</a:t>
            </a:r>
          </a:p>
          <a:p>
            <a:r>
              <a:rPr lang="en-US" altLang="zh-CN" dirty="0"/>
              <a:t>Then:</a:t>
            </a:r>
          </a:p>
          <a:p>
            <a:pPr lvl="1"/>
            <a:r>
              <a:rPr lang="en-US" altLang="zh-CN" dirty="0"/>
              <a:t>The name server's cache will hold many bindings</a:t>
            </a:r>
          </a:p>
          <a:p>
            <a:pPr lvl="1"/>
            <a:r>
              <a:rPr lang="en-US" altLang="zh-CN" dirty="0"/>
              <a:t>Performance benefits from this large cache</a:t>
            </a:r>
          </a:p>
          <a:p>
            <a:pPr lvl="1"/>
            <a:endParaRPr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800D04-C923-5D43-B7CB-00A4DA019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624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Other Features of DNS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At least two identical replica servers</a:t>
            </a:r>
          </a:p>
          <a:p>
            <a:pPr lvl="1"/>
            <a:r>
              <a:rPr lang="en-US" altLang="zh-CN" b="1" dirty="0"/>
              <a:t>80 replicas </a:t>
            </a:r>
            <a:r>
              <a:rPr lang="en-US" altLang="zh-CN" dirty="0"/>
              <a:t>of the root name server in 2008</a:t>
            </a:r>
          </a:p>
          <a:p>
            <a:pPr lvl="1"/>
            <a:r>
              <a:rPr lang="en-US" altLang="zh-CN" dirty="0"/>
              <a:t>Replicas are placed separated around the world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4BD43C3-3750-8444-82C2-28518A8C9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176" y="2425452"/>
            <a:ext cx="5975648" cy="2964508"/>
          </a:xfrm>
          <a:prstGeom prst="rect">
            <a:avLst/>
          </a:prstGeom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3EDB189B-9263-924A-B29F-C696379F9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121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F7FA45-46C7-5E42-8381-E4D38C93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Other Features of DNS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D33756-A436-624F-91D6-772939802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Organization's name server (e.g., SJTU)</a:t>
            </a:r>
          </a:p>
          <a:p>
            <a:pPr lvl="1"/>
            <a:r>
              <a:rPr lang="en-US" altLang="zh-CN" b="1" dirty="0"/>
              <a:t>Several replicas </a:t>
            </a:r>
            <a:r>
              <a:rPr lang="en-US" altLang="zh-CN" dirty="0"/>
              <a:t>in campus</a:t>
            </a:r>
          </a:p>
          <a:p>
            <a:pPr lvl="2"/>
            <a:r>
              <a:rPr lang="en-US" altLang="zh-CN" sz="1600" dirty="0"/>
              <a:t>To enable communications within the organization</a:t>
            </a:r>
          </a:p>
          <a:p>
            <a:pPr lvl="1"/>
            <a:r>
              <a:rPr lang="en-US" altLang="zh-CN" dirty="0"/>
              <a:t>At least one </a:t>
            </a:r>
            <a:r>
              <a:rPr lang="en-US" altLang="zh-CN" b="1" dirty="0"/>
              <a:t>out of the campus</a:t>
            </a:r>
          </a:p>
          <a:p>
            <a:pPr lvl="2"/>
            <a:r>
              <a:rPr lang="en-US" altLang="zh-CN" sz="1600" dirty="0"/>
              <a:t>To validate the address for outside world</a:t>
            </a:r>
          </a:p>
          <a:p>
            <a:endParaRPr kumimoji="1" lang="zh-CN" altLang="en-US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DBC87A-1AFE-BD48-8906-E7BB4EB8B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681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Name Discovery in DNS</a:t>
            </a:r>
            <a:r>
              <a:rPr lang="zh-CN" altLang="en-US" dirty="0"/>
              <a:t> </a:t>
            </a:r>
            <a:r>
              <a:rPr lang="en-US" altLang="zh-CN" dirty="0"/>
              <a:t>(at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place)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client must discover the name of a nearby name server</a:t>
            </a:r>
          </a:p>
          <a:p>
            <a:pPr lvl="1"/>
            <a:r>
              <a:rPr lang="en-US" altLang="zh-CN" dirty="0"/>
              <a:t>Name discovery broadcast to ISP at first time</a:t>
            </a:r>
          </a:p>
          <a:p>
            <a:pPr lvl="1"/>
            <a:r>
              <a:rPr lang="en-US" altLang="zh-CN" dirty="0"/>
              <a:t>Ask network manager</a:t>
            </a:r>
          </a:p>
          <a:p>
            <a:pPr lvl="1"/>
            <a:r>
              <a:rPr lang="en-US" altLang="zh-CN" dirty="0"/>
              <a:t>Ask by email, Google, etc.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426284-214A-634D-B6D4-9E1CA9E8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1667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Comparing Host-name &amp; File-name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651304" cy="4356826"/>
          </a:xfrm>
        </p:spPr>
        <p:txBody>
          <a:bodyPr>
            <a:noAutofit/>
          </a:bodyPr>
          <a:lstStyle/>
          <a:p>
            <a:r>
              <a:rPr lang="en-US" altLang="zh-CN" dirty="0"/>
              <a:t>They are both for more </a:t>
            </a:r>
            <a:r>
              <a:rPr lang="en-US" altLang="zh-CN" b="1" dirty="0"/>
              <a:t>user friendly</a:t>
            </a:r>
          </a:p>
          <a:p>
            <a:pPr lvl="1"/>
            <a:r>
              <a:rPr lang="en-US" altLang="zh-CN" dirty="0"/>
              <a:t>File-name -&gt; </a:t>
            </a:r>
            <a:r>
              <a:rPr lang="en-US" altLang="zh-CN" dirty="0" err="1"/>
              <a:t>inode</a:t>
            </a:r>
            <a:r>
              <a:rPr lang="en-US" altLang="zh-CN" dirty="0"/>
              <a:t> number</a:t>
            </a:r>
          </a:p>
          <a:p>
            <a:pPr lvl="1"/>
            <a:r>
              <a:rPr lang="en-US" altLang="zh-CN" dirty="0"/>
              <a:t>Host-name -&gt; IP address</a:t>
            </a:r>
          </a:p>
          <a:p>
            <a:pPr lvl="1"/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altLang="zh-CN" dirty="0"/>
              <a:t>names</a:t>
            </a:r>
            <a:r>
              <a:rPr lang="zh-CN" altLang="en-US" dirty="0"/>
              <a:t> </a:t>
            </a:r>
            <a:r>
              <a:rPr lang="en-US" altLang="zh-CN" dirty="0"/>
              <a:t>are </a:t>
            </a:r>
            <a:r>
              <a:rPr lang="en-US" altLang="zh-CN" b="1" dirty="0">
                <a:solidFill>
                  <a:srgbClr val="0096FF"/>
                </a:solidFill>
              </a:rPr>
              <a:t>hierarchical</a:t>
            </a:r>
            <a:r>
              <a:rPr lang="en-US" altLang="zh-CN" dirty="0"/>
              <a:t>; </a:t>
            </a:r>
            <a:r>
              <a:rPr lang="en-US" altLang="zh-CN" dirty="0" err="1"/>
              <a:t>inode</a:t>
            </a:r>
            <a:r>
              <a:rPr lang="en-US" altLang="zh-CN" dirty="0"/>
              <a:t> num and IP address are </a:t>
            </a:r>
            <a:r>
              <a:rPr lang="en-US" altLang="zh-CN" b="1" dirty="0">
                <a:solidFill>
                  <a:srgbClr val="0096FF"/>
                </a:solidFill>
              </a:rPr>
              <a:t>plane</a:t>
            </a:r>
          </a:p>
          <a:p>
            <a:r>
              <a:rPr lang="en-US" altLang="zh-CN" dirty="0"/>
              <a:t>They are both </a:t>
            </a:r>
            <a:r>
              <a:rPr lang="en-US" altLang="zh-CN" b="1" dirty="0">
                <a:solidFill>
                  <a:srgbClr val="0096FF"/>
                </a:solidFill>
              </a:rPr>
              <a:t>not</a:t>
            </a:r>
            <a:r>
              <a:rPr lang="en-US" altLang="zh-CN" dirty="0"/>
              <a:t> a part of the object</a:t>
            </a:r>
          </a:p>
          <a:p>
            <a:pPr lvl="1"/>
            <a:r>
              <a:rPr lang="en-US" altLang="zh-CN" dirty="0"/>
              <a:t>File-name is not a part of a file (stored in directory)</a:t>
            </a:r>
          </a:p>
          <a:p>
            <a:pPr lvl="1"/>
            <a:r>
              <a:rPr lang="en-US" altLang="zh-CN" dirty="0"/>
              <a:t>Host-name is not a part of a website (stored on name server)</a:t>
            </a:r>
          </a:p>
          <a:p>
            <a:r>
              <a:rPr lang="en-US" altLang="zh-CN" dirty="0"/>
              <a:t>Name and value binding</a:t>
            </a:r>
          </a:p>
          <a:p>
            <a:pPr lvl="1"/>
            <a:r>
              <a:rPr lang="en-US" altLang="zh-CN" dirty="0"/>
              <a:t>File:   1-name -&gt; N-values (no); N-name -&gt; 1-value (yes)</a:t>
            </a:r>
          </a:p>
          <a:p>
            <a:pPr lvl="1"/>
            <a:r>
              <a:rPr lang="en-US" altLang="zh-CN" dirty="0"/>
              <a:t>DNS: 1-name -&gt; N-values (</a:t>
            </a:r>
            <a:r>
              <a:rPr lang="en-US" altLang="zh-CN" b="1" dirty="0">
                <a:solidFill>
                  <a:srgbClr val="0096FF"/>
                </a:solidFill>
              </a:rPr>
              <a:t>yes</a:t>
            </a:r>
            <a:r>
              <a:rPr lang="en-US" altLang="zh-CN" dirty="0"/>
              <a:t>); N-name -&gt; 1-value (yes)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975F4E-4DD9-6A48-86BD-762D71C8A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191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Behind the DNS Design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Why was DNS designed in this way?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38153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Benefits of Hierarchical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Hierarchies delegate responsibility</a:t>
            </a:r>
          </a:p>
          <a:p>
            <a:r>
              <a:rPr lang="en-US" altLang="zh-CN" dirty="0"/>
              <a:t>Each zone is only responsible for a small portion</a:t>
            </a:r>
          </a:p>
          <a:p>
            <a:r>
              <a:rPr lang="en-US" altLang="zh-CN" dirty="0"/>
              <a:t>Hierarchies also limit interaction between modules</a:t>
            </a:r>
          </a:p>
          <a:p>
            <a:endParaRPr lang="en-US" altLang="zh-CN" dirty="0"/>
          </a:p>
          <a:p>
            <a:pPr marL="342900" lvl="1" indent="-342900">
              <a:spcBef>
                <a:spcPts val="1200"/>
              </a:spcBef>
              <a:buFont typeface="Arial" pitchFamily="34" charset="0"/>
              <a:buChar char="•"/>
            </a:pPr>
            <a:r>
              <a:rPr lang="en-US" altLang="zh-CN" sz="1600" dirty="0"/>
              <a:t>A type of </a:t>
            </a:r>
            <a:r>
              <a:rPr lang="en-US" altLang="zh-CN" sz="1600" b="1" dirty="0">
                <a:solidFill>
                  <a:srgbClr val="0096FF"/>
                </a:solidFill>
              </a:rPr>
              <a:t>de-centralization 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F336CC-B82B-984B-8E6E-DA5EA16B0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27950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Good Points on DNS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b="1" dirty="0"/>
              <a:t>Global names </a:t>
            </a:r>
            <a:r>
              <a:rPr lang="en-US" altLang="zh-CN" dirty="0"/>
              <a:t>(assuming same root servers)</a:t>
            </a:r>
          </a:p>
          <a:p>
            <a:pPr lvl="1"/>
            <a:r>
              <a:rPr lang="en-US" altLang="zh-CN" dirty="0"/>
              <a:t>No need to specific a context</a:t>
            </a:r>
          </a:p>
          <a:p>
            <a:pPr lvl="1"/>
            <a:r>
              <a:rPr lang="en-US" altLang="zh-CN" dirty="0"/>
              <a:t>DNS has no trouble generating unique names</a:t>
            </a:r>
          </a:p>
          <a:p>
            <a:pPr lvl="1"/>
            <a:r>
              <a:rPr lang="en-US" altLang="zh-CN" dirty="0"/>
              <a:t>The name can also be user-friendly</a:t>
            </a:r>
          </a:p>
          <a:p>
            <a:r>
              <a:rPr lang="en-US" altLang="zh-CN" b="1" dirty="0"/>
              <a:t>Scalable</a:t>
            </a:r>
            <a:r>
              <a:rPr lang="en-US" altLang="zh-CN" dirty="0"/>
              <a:t> in performance</a:t>
            </a:r>
          </a:p>
          <a:p>
            <a:pPr lvl="1"/>
            <a:r>
              <a:rPr lang="en-US" altLang="zh-CN" dirty="0"/>
              <a:t>Simplicity: look-up is simple and can be done by a PC</a:t>
            </a:r>
          </a:p>
          <a:p>
            <a:pPr lvl="1"/>
            <a:r>
              <a:rPr lang="en-US" altLang="zh-CN" dirty="0"/>
              <a:t>Caching: reduce number of total queries</a:t>
            </a:r>
          </a:p>
          <a:p>
            <a:pPr lvl="1"/>
            <a:r>
              <a:rPr lang="en-US" altLang="zh-CN" dirty="0"/>
              <a:t>Delegation: many name severs handle lookups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DB3373-FDF0-BC4A-9296-1739F7E36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07789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Good Points on DNS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Scalable</a:t>
            </a:r>
            <a:r>
              <a:rPr lang="en-US" altLang="zh-CN" dirty="0"/>
              <a:t> in management</a:t>
            </a:r>
          </a:p>
          <a:p>
            <a:pPr lvl="1"/>
            <a:r>
              <a:rPr lang="en-US" altLang="zh-CN" dirty="0"/>
              <a:t>Each zone makes its own policy decision on binding</a:t>
            </a:r>
          </a:p>
          <a:p>
            <a:pPr lvl="1"/>
            <a:r>
              <a:rPr lang="en-US" altLang="zh-CN" dirty="0"/>
              <a:t>Hierarchy is great here</a:t>
            </a:r>
          </a:p>
          <a:p>
            <a:r>
              <a:rPr lang="en-US" altLang="zh-CN" b="1" dirty="0"/>
              <a:t>Fault tolerant</a:t>
            </a:r>
          </a:p>
          <a:p>
            <a:pPr lvl="1"/>
            <a:r>
              <a:rPr lang="en-US" altLang="zh-CN" dirty="0"/>
              <a:t>If one name server breaks, other will still work</a:t>
            </a:r>
          </a:p>
          <a:p>
            <a:pPr lvl="1"/>
            <a:r>
              <a:rPr lang="en-US" altLang="zh-CN" dirty="0"/>
              <a:t>Duplicated name server for a same zone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2FC482-7098-5740-BC8D-3283F900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34435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Bad Points on DNS Design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Policy</a:t>
            </a:r>
          </a:p>
          <a:p>
            <a:pPr lvl="1"/>
            <a:r>
              <a:rPr lang="en-US" altLang="zh-CN" dirty="0"/>
              <a:t>Who should control the root zone, .com zone, etc.? The</a:t>
            </a:r>
            <a:r>
              <a:rPr lang="zh-CN" altLang="en-US" dirty="0"/>
              <a:t> </a:t>
            </a:r>
            <a:r>
              <a:rPr lang="en-US" altLang="zh-CN" dirty="0"/>
              <a:t>governments?</a:t>
            </a:r>
          </a:p>
          <a:p>
            <a:r>
              <a:rPr lang="en-US" altLang="zh-CN" dirty="0"/>
              <a:t>Significant load on root servers</a:t>
            </a:r>
          </a:p>
          <a:p>
            <a:pPr lvl="1"/>
            <a:r>
              <a:rPr lang="en-US" altLang="zh-CN" dirty="0"/>
              <a:t>Many DNS clients starts by talking to root server</a:t>
            </a:r>
          </a:p>
          <a:p>
            <a:pPr lvl="1"/>
            <a:r>
              <a:rPr lang="en-US" altLang="zh-CN" dirty="0"/>
              <a:t>Many queries for non-existent names, becomes a </a:t>
            </a:r>
            <a:r>
              <a:rPr lang="en-US" altLang="zh-CN" dirty="0" err="1"/>
              <a:t>DoS</a:t>
            </a:r>
            <a:r>
              <a:rPr lang="zh-CN" altLang="en-US" dirty="0"/>
              <a:t> </a:t>
            </a:r>
            <a:r>
              <a:rPr lang="en-US" altLang="zh-CN" dirty="0"/>
              <a:t>attack</a:t>
            </a:r>
          </a:p>
          <a:p>
            <a:r>
              <a:rPr lang="en-US" altLang="zh-CN" dirty="0"/>
              <a:t>Security</a:t>
            </a:r>
          </a:p>
          <a:p>
            <a:pPr lvl="1"/>
            <a:r>
              <a:rPr lang="en-US" altLang="zh-CN" dirty="0"/>
              <a:t>How does a client know if the response is correct?</a:t>
            </a:r>
          </a:p>
          <a:p>
            <a:pPr lvl="1"/>
            <a:r>
              <a:rPr lang="en-US" altLang="zh-CN" dirty="0"/>
              <a:t>How does VeriSign know "change </a:t>
            </a:r>
            <a:r>
              <a:rPr lang="en-US" altLang="zh-CN" dirty="0" err="1"/>
              <a:t>Amazon.com</a:t>
            </a:r>
            <a:r>
              <a:rPr lang="en-US" altLang="zh-CN" dirty="0"/>
              <a:t> IP" is legal?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8CAF14-E6CA-3B48-853C-A35EB08A3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3500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 Amplification Attack</a:t>
            </a:r>
            <a:endParaRPr lang="zh-CN" altLang="en-US" dirty="0"/>
          </a:p>
        </p:txBody>
      </p:sp>
      <p:pic>
        <p:nvPicPr>
          <p:cNvPr id="1026" name="Picture 2" descr="http://s11.sinaimg.cn/large/002Ekp8Ity6EuBfJoHU6a&amp;6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77" y="1201316"/>
            <a:ext cx="6207646" cy="434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B96EBA-33E4-A941-A2C5-D7D41122A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3102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 Security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DNS Hijack: Cutting the binding between name and IP</a:t>
            </a:r>
          </a:p>
          <a:p>
            <a:r>
              <a:rPr lang="en-US" altLang="zh-CN" dirty="0"/>
              <a:t>DNS </a:t>
            </a:r>
            <a:r>
              <a:rPr lang="en-US" altLang="zh-CN" dirty="0" err="1"/>
              <a:t>DoS</a:t>
            </a:r>
            <a:r>
              <a:rPr lang="zh-CN" altLang="en-US" dirty="0"/>
              <a:t> </a:t>
            </a:r>
            <a:r>
              <a:rPr lang="en-US" altLang="zh-CN" dirty="0"/>
              <a:t>(Denial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Service)</a:t>
            </a:r>
            <a:r>
              <a:rPr lang="zh-CN" altLang="en-US" dirty="0"/>
              <a:t> </a:t>
            </a:r>
            <a:r>
              <a:rPr lang="en-US" altLang="zh-CN" dirty="0"/>
              <a:t>attack</a:t>
            </a:r>
          </a:p>
          <a:p>
            <a:pPr lvl="1"/>
            <a:r>
              <a:rPr lang="en-US" altLang="zh-CN" dirty="0"/>
              <a:t>BAOFENG.com &amp; </a:t>
            </a:r>
            <a:r>
              <a:rPr lang="en-US" altLang="zh-CN" dirty="0" err="1"/>
              <a:t>DNSPod</a:t>
            </a:r>
            <a:endParaRPr lang="en-US" altLang="zh-CN" dirty="0"/>
          </a:p>
          <a:p>
            <a:pPr lvl="1"/>
            <a:r>
              <a:rPr lang="en-US" altLang="zh-CN" dirty="0"/>
              <a:t>2009-5-18: </a:t>
            </a:r>
            <a:r>
              <a:rPr lang="en-US" altLang="zh-CN" dirty="0" err="1"/>
              <a:t>DNSPod</a:t>
            </a:r>
            <a:r>
              <a:rPr lang="en-US" altLang="zh-CN" dirty="0"/>
              <a:t> was attacked and banned</a:t>
            </a:r>
          </a:p>
          <a:p>
            <a:pPr lvl="1"/>
            <a:r>
              <a:rPr lang="en-US" altLang="zh-CN" dirty="0"/>
              <a:t>2009-5-19: The Internet in China was almost down</a:t>
            </a:r>
          </a:p>
          <a:p>
            <a:pPr lvl="1"/>
            <a:r>
              <a:rPr lang="en-US" altLang="zh-CN" dirty="0"/>
              <a:t>Fixed timer: query for BAOFENG.com once per second!</a:t>
            </a:r>
          </a:p>
          <a:p>
            <a:r>
              <a:rPr lang="en-US" altLang="zh-CN" dirty="0"/>
              <a:t>Solutions</a:t>
            </a:r>
          </a:p>
          <a:p>
            <a:pPr lvl="1"/>
            <a:r>
              <a:rPr lang="en-US" altLang="zh-CN" dirty="0"/>
              <a:t>/</a:t>
            </a:r>
            <a:r>
              <a:rPr lang="en-US" altLang="zh-CN" dirty="0" err="1"/>
              <a:t>etc</a:t>
            </a:r>
            <a:r>
              <a:rPr lang="en-US" altLang="zh-CN" dirty="0"/>
              <a:t>/hosts, </a:t>
            </a:r>
            <a:r>
              <a:rPr lang="en-US" altLang="zh-CN" dirty="0" err="1"/>
              <a:t>dnsmasq</a:t>
            </a:r>
            <a:r>
              <a:rPr lang="en-US" altLang="zh-CN" dirty="0"/>
              <a:t>, </a:t>
            </a:r>
            <a:r>
              <a:rPr lang="en-US" altLang="zh-CN" dirty="0" err="1"/>
              <a:t>OpenDNS</a:t>
            </a:r>
            <a:r>
              <a:rPr lang="en-US" altLang="zh-CN" dirty="0"/>
              <a:t>, etc.</a:t>
            </a:r>
          </a:p>
          <a:p>
            <a:pPr lvl="1"/>
            <a:r>
              <a:rPr lang="en-US" altLang="zh-CN" dirty="0"/>
              <a:t>DNS shield to defend against </a:t>
            </a:r>
            <a:r>
              <a:rPr lang="en-US" altLang="zh-CN" dirty="0" err="1"/>
              <a:t>DoS</a:t>
            </a:r>
            <a:r>
              <a:rPr lang="en-US" altLang="zh-CN" dirty="0"/>
              <a:t> attack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93247F-1D43-D242-8D73-541709479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22774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DNSSEC: Protect DNS Record</a:t>
            </a:r>
            <a:endParaRPr lang="zh-CN" altLang="en-US" dirty="0"/>
          </a:p>
        </p:txBody>
      </p:sp>
      <p:pic>
        <p:nvPicPr>
          <p:cNvPr id="2050" name="Picture 2" descr="With and Without DNSS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51" y="1561356"/>
            <a:ext cx="8275849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“DNSSec”的图片搜索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284" y="341049"/>
            <a:ext cx="696798" cy="71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331640" y="516175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Only part of the zones are using DNSSEC, e.g., </a:t>
            </a:r>
            <a:r>
              <a:rPr lang="en-US" altLang="zh-CN" b="1" dirty="0">
                <a:solidFill>
                  <a:srgbClr val="0096FF"/>
                </a:solidFill>
                <a:latin typeface="+mn-ea"/>
              </a:rPr>
              <a:t>.</a:t>
            </a:r>
            <a:r>
              <a:rPr lang="en-US" altLang="zh-CN" b="1" dirty="0" err="1">
                <a:solidFill>
                  <a:srgbClr val="0096FF"/>
                </a:solidFill>
                <a:latin typeface="+mn-ea"/>
              </a:rPr>
              <a:t>gov</a:t>
            </a:r>
            <a:r>
              <a:rPr lang="en-US" altLang="zh-CN" b="1" dirty="0">
                <a:solidFill>
                  <a:srgbClr val="0096FF"/>
                </a:solidFill>
                <a:latin typeface="+mn-ea"/>
              </a:rPr>
              <a:t>, .org</a:t>
            </a:r>
            <a:endParaRPr lang="zh-CN" altLang="en-US" b="1" dirty="0">
              <a:solidFill>
                <a:srgbClr val="0096FF"/>
              </a:solidFill>
              <a:latin typeface="+mn-ea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D1FDD907-D942-0441-AFF9-75F4706DD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88841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Naming Scheme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Naming: the glue of modules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556184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in General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ipads.se.sjtu.edu.cn</a:t>
            </a:r>
            <a:r>
              <a:rPr kumimoji="1" lang="en-US" altLang="zh-CN" b="0" dirty="0"/>
              <a:t> – hostname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steven@apple.com</a:t>
            </a:r>
            <a:r>
              <a:rPr kumimoji="1" lang="en-US" altLang="zh-CN" b="0" dirty="0"/>
              <a:t> - email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steven</a:t>
            </a:r>
            <a:r>
              <a:rPr kumimoji="1" lang="en-US" altLang="zh-CN" b="0" dirty="0"/>
              <a:t> – username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EAX - x86 processor register 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main() - function 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WebBrowser</a:t>
            </a:r>
            <a:r>
              <a:rPr kumimoji="1" lang="en-US" altLang="zh-CN" b="0" dirty="0"/>
              <a:t> - class 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/courses/</a:t>
            </a:r>
            <a:r>
              <a:rPr kumimoji="1" lang="en-US" altLang="zh-CN" b="0" dirty="0" err="1"/>
              <a:t>cse</a:t>
            </a:r>
            <a:r>
              <a:rPr kumimoji="1" lang="en-US" altLang="zh-CN" b="0" dirty="0"/>
              <a:t>/</a:t>
            </a:r>
            <a:r>
              <a:rPr kumimoji="1" lang="en-US" altLang="zh-CN" b="0" dirty="0" err="1"/>
              <a:t>index.html</a:t>
            </a:r>
            <a:r>
              <a:rPr kumimoji="1" lang="en-US" altLang="zh-CN" b="0" dirty="0"/>
              <a:t> - path name (fully-qualified)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index.html</a:t>
            </a:r>
            <a:r>
              <a:rPr kumimoji="1" lang="en-US" altLang="zh-CN" b="0" dirty="0"/>
              <a:t> - path name (relative)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http://</a:t>
            </a:r>
            <a:r>
              <a:rPr kumimoji="1" lang="en-US" altLang="zh-CN" b="0" dirty="0" err="1"/>
              <a:t>ipads.se.sjtu.edu.cn</a:t>
            </a:r>
            <a:r>
              <a:rPr kumimoji="1" lang="en-US" altLang="zh-CN" b="0" dirty="0"/>
              <a:t>/courses/</a:t>
            </a:r>
            <a:r>
              <a:rPr kumimoji="1" lang="en-US" altLang="zh-CN" b="0" dirty="0" err="1"/>
              <a:t>cse</a:t>
            </a:r>
            <a:r>
              <a:rPr kumimoji="1" lang="en-US" altLang="zh-CN" b="0" dirty="0"/>
              <a:t>/</a:t>
            </a:r>
            <a:r>
              <a:rPr kumimoji="1" lang="en-US" altLang="zh-CN" b="0" dirty="0" err="1"/>
              <a:t>index.html</a:t>
            </a:r>
            <a:r>
              <a:rPr kumimoji="1" lang="en-US" altLang="zh-CN" b="0" dirty="0"/>
              <a:t> - URL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13918275839- Phone number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202.120.40.188 - IP Address</a:t>
            </a:r>
            <a:endParaRPr kumimoji="1" lang="zh-CN" altLang="en-US" b="0" dirty="0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97D47186-990C-6B41-A571-5B61403AD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67731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Naming a Disk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File name: </a:t>
            </a:r>
            <a:r>
              <a:rPr kumimoji="1" lang="en-US" altLang="zh-CN" dirty="0">
                <a:solidFill>
                  <a:srgbClr val="C00000"/>
                </a:solidFill>
              </a:rPr>
              <a:t>/dev/sda1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As a special type of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: device </a:t>
            </a:r>
            <a:r>
              <a:rPr kumimoji="1" lang="en-US" altLang="zh-CN" dirty="0" err="1"/>
              <a:t>inode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8,0 as (major, minor)</a:t>
            </a:r>
          </a:p>
          <a:p>
            <a:r>
              <a:rPr kumimoji="1" lang="en-US" altLang="zh-CN" dirty="0"/>
              <a:t>PCI address (name): </a:t>
            </a:r>
            <a:r>
              <a:rPr kumimoji="1" lang="en-US" altLang="zh-CN" dirty="0">
                <a:solidFill>
                  <a:srgbClr val="C00000"/>
                </a:solidFill>
              </a:rPr>
              <a:t>19:00.0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SCSI storage controller: LSI Logic / </a:t>
            </a:r>
            <a:r>
              <a:rPr kumimoji="1" lang="en-US" altLang="zh-CN" dirty="0" err="1"/>
              <a:t>Symbios</a:t>
            </a:r>
            <a:r>
              <a:rPr kumimoji="1" lang="en-US" altLang="zh-CN" dirty="0"/>
              <a:t> Logic SAS1068E PCI-Express Fusion-MPT SAS (rev 08)</a:t>
            </a:r>
            <a:endParaRPr kumimoji="1"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B900538B-0C51-164F-BC74-E6E236AFA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87739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for Modularity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Retrieval</a:t>
            </a:r>
            <a:r>
              <a:rPr lang="en-US" altLang="zh-CN" dirty="0"/>
              <a:t>: e.g., using URL to get a web page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Sharing</a:t>
            </a:r>
            <a:r>
              <a:rPr lang="en-US" altLang="zh-CN" dirty="0"/>
              <a:t>: e.g., passing an object reference to a function</a:t>
            </a:r>
          </a:p>
          <a:p>
            <a:pPr lvl="1"/>
            <a:r>
              <a:rPr lang="en-US" altLang="zh-CN" dirty="0"/>
              <a:t>Save space as well: only sending the name, not the object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Hiding</a:t>
            </a:r>
            <a:r>
              <a:rPr lang="en-US" altLang="zh-CN" dirty="0"/>
              <a:t>: e.g., using a file name without knowing file system</a:t>
            </a:r>
          </a:p>
          <a:p>
            <a:pPr lvl="1"/>
            <a:r>
              <a:rPr lang="en-US" altLang="zh-CN" dirty="0"/>
              <a:t>Can support access control: use an object only if knowing its name</a:t>
            </a:r>
          </a:p>
          <a:p>
            <a:pPr lvl="1"/>
            <a:r>
              <a:rPr lang="en-US" altLang="zh-CN" dirty="0"/>
              <a:t>E.g., Windows has many undocumented API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User-friendly identifiers</a:t>
            </a:r>
            <a:r>
              <a:rPr lang="en-US" altLang="zh-CN" dirty="0"/>
              <a:t>: e.g., “homework.txt” instead of 0x051DE540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Indirection</a:t>
            </a:r>
            <a:r>
              <a:rPr lang="en-US" altLang="zh-CN" dirty="0"/>
              <a:t>: e.g., OS can move the location of the file data without notifying the user</a:t>
            </a:r>
          </a:p>
          <a:p>
            <a:pPr lvl="1"/>
            <a:r>
              <a:rPr lang="en-US" altLang="zh-CN" dirty="0"/>
              <a:t>Have you ever defragmented your hard driver?</a:t>
            </a:r>
            <a:endParaRPr lang="zh-CN" altLang="en-US" dirty="0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E4665C00-688B-4D44-B888-C5787AC8E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68910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</a:t>
            </a:r>
            <a:r>
              <a:rPr lang="en-US" altLang="zh-CN" dirty="0"/>
              <a:t>es</a:t>
            </a:r>
            <a:r>
              <a:rPr 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dirty="0"/>
              <a:t>Nam</a:t>
            </a:r>
            <a:r>
              <a:rPr lang="en-US" altLang="zh-CN" dirty="0"/>
              <a:t>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altLang="zh-CN" dirty="0"/>
              <a:t>Software uses these names in an obvious way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E.g., memory addresses</a:t>
            </a:r>
          </a:p>
          <a:p>
            <a:pPr>
              <a:spcBef>
                <a:spcPts val="1200"/>
              </a:spcBef>
            </a:pPr>
            <a:r>
              <a:rPr lang="en-US" altLang="zh-CN" dirty="0"/>
              <a:t>Hardware modules connected to a bus 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Use bus addresses (a kind of name) for interconnection</a:t>
            </a:r>
            <a:endParaRPr lang="en-US" altLang="zh-CN" dirty="0">
              <a:ea typeface="宋体" charset="0"/>
              <a:cs typeface="宋体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DE5C6140-B536-E842-B346-2E479F73F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94196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Schemes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 naming schemes contains three parts:</a:t>
            </a:r>
          </a:p>
          <a:p>
            <a:pPr lvl="1"/>
            <a:r>
              <a:rPr lang="en-US" altLang="zh-CN" dirty="0"/>
              <a:t>1. Set of all possible </a:t>
            </a:r>
            <a:r>
              <a:rPr lang="en-US" altLang="zh-CN" b="1" dirty="0">
                <a:solidFill>
                  <a:srgbClr val="0096FF"/>
                </a:solidFill>
              </a:rPr>
              <a:t>names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</a:p>
          <a:p>
            <a:pPr lvl="2"/>
            <a:r>
              <a:rPr lang="en-US" altLang="zh-CN" sz="1600" dirty="0"/>
              <a:t>You cannot use ‘for’ as a variable in C</a:t>
            </a:r>
          </a:p>
          <a:p>
            <a:pPr lvl="1"/>
            <a:r>
              <a:rPr lang="en-US" altLang="zh-CN" dirty="0"/>
              <a:t>2. Set of all possible </a:t>
            </a:r>
            <a:r>
              <a:rPr lang="en-US" altLang="zh-CN" b="1" dirty="0">
                <a:solidFill>
                  <a:srgbClr val="0096FF"/>
                </a:solidFill>
              </a:rPr>
              <a:t>values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US" altLang="zh-CN" dirty="0"/>
              <a:t>3. </a:t>
            </a:r>
            <a:r>
              <a:rPr lang="en-US" altLang="zh-CN" b="1" dirty="0">
                <a:solidFill>
                  <a:srgbClr val="0096FF"/>
                </a:solidFill>
              </a:rPr>
              <a:t>Look-up algorithm </a:t>
            </a:r>
            <a:r>
              <a:rPr lang="en-US" altLang="zh-CN" dirty="0"/>
              <a:t>to translate a name into a value </a:t>
            </a:r>
          </a:p>
          <a:p>
            <a:pPr lvl="2"/>
            <a:r>
              <a:rPr lang="en-US" altLang="zh-CN" sz="1600" dirty="0"/>
              <a:t>or a set of values, or “none”</a:t>
            </a:r>
            <a:endParaRPr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CE99B8-EE62-EC4D-B3A8-A8B50DC48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32040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Naming Model</a:t>
            </a:r>
          </a:p>
        </p:txBody>
      </p:sp>
      <p:pic>
        <p:nvPicPr>
          <p:cNvPr id="819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4" y="1705372"/>
            <a:ext cx="8129588" cy="301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BB679D4D-D542-E243-BFE3-398AD307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50911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Terminology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96FF"/>
                </a:solidFill>
              </a:rPr>
              <a:t>Binding</a:t>
            </a:r>
            <a:r>
              <a:rPr kumimoji="1" lang="en-US" altLang="zh-CN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– A mapping from a name to value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</a:rPr>
              <a:t>Unbind</a:t>
            </a:r>
            <a:r>
              <a:rPr kumimoji="1" lang="zh-CN" altLang="en-US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delete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A name that has a mapping is </a:t>
            </a:r>
            <a:r>
              <a:rPr kumimoji="1" lang="en-US" altLang="zh-CN" dirty="0">
                <a:solidFill>
                  <a:srgbClr val="0096FF"/>
                </a:solidFill>
              </a:rPr>
              <a:t>bound</a:t>
            </a:r>
          </a:p>
          <a:p>
            <a:r>
              <a:rPr kumimoji="1" lang="en-US" altLang="zh-CN" dirty="0"/>
              <a:t>A name mapping algorithm </a:t>
            </a:r>
            <a:r>
              <a:rPr kumimoji="1" lang="en-US" altLang="zh-CN" dirty="0">
                <a:solidFill>
                  <a:srgbClr val="0096FF"/>
                </a:solidFill>
              </a:rPr>
              <a:t>resolves</a:t>
            </a:r>
            <a:r>
              <a:rPr kumimoji="1" lang="en-US" altLang="zh-CN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a name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303981-8458-DC44-B109-7AA22A405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34103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Context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latin typeface="+mn-lt"/>
                <a:ea typeface="等线" panose="02010600030101010101" pitchFamily="2" charset="-122"/>
                <a:cs typeface="宋体" charset="0"/>
              </a:rPr>
              <a:t>Type-1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: context and name are separated</a:t>
            </a:r>
          </a:p>
          <a:p>
            <a:pPr lvl="1"/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E.g., </a:t>
            </a:r>
            <a:r>
              <a:rPr lang="en-US" altLang="zh-CN" dirty="0" err="1">
                <a:latin typeface="+mn-lt"/>
                <a:ea typeface="等线" panose="02010600030101010101" pitchFamily="2" charset="-122"/>
                <a:cs typeface="宋体" charset="0"/>
              </a:rPr>
              <a:t>inode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 number’s context is the file system</a:t>
            </a:r>
          </a:p>
          <a:p>
            <a:r>
              <a:rPr lang="en-US" altLang="zh-CN" b="1" dirty="0">
                <a:latin typeface="+mn-lt"/>
                <a:ea typeface="等线" panose="02010600030101010101" pitchFamily="2" charset="-122"/>
                <a:cs typeface="宋体" charset="0"/>
              </a:rPr>
              <a:t>Type-2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: context is part of the name</a:t>
            </a:r>
          </a:p>
          <a:p>
            <a:pPr lvl="1"/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E.g., xiayubin@sjtu.edu.cn</a:t>
            </a:r>
          </a:p>
          <a:p>
            <a:pPr lvl="2"/>
            <a:endParaRPr lang="en-US" altLang="zh-CN" dirty="0">
              <a:latin typeface="+mn-lt"/>
              <a:ea typeface="等线" panose="02010600030101010101" pitchFamily="2" charset="-122"/>
              <a:cs typeface="宋体" charset="0"/>
            </a:endParaRPr>
          </a:p>
          <a:p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Name spaces with only one possible context are called </a:t>
            </a:r>
            <a:r>
              <a:rPr lang="en-US" altLang="zh-CN" b="1" dirty="0">
                <a:solidFill>
                  <a:srgbClr val="0096FF"/>
                </a:solidFill>
                <a:latin typeface="+mn-lt"/>
                <a:ea typeface="等线" panose="02010600030101010101" pitchFamily="2" charset="-122"/>
                <a:cs typeface="宋体" charset="0"/>
              </a:rPr>
              <a:t>universal name spaces</a:t>
            </a:r>
          </a:p>
          <a:p>
            <a:pPr lvl="1"/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Example: credit card number,</a:t>
            </a:r>
            <a:r>
              <a:rPr lang="zh-CN" altLang="en-US" dirty="0">
                <a:latin typeface="+mn-lt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UUID, email address</a:t>
            </a:r>
          </a:p>
          <a:p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4A492A-E891-6545-96EB-C119873B4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60575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Determining Context - 1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等线" panose="02010600030101010101" pitchFamily="2" charset="-122"/>
              </a:rPr>
              <a:t>Hard code it in the resolver</a:t>
            </a:r>
          </a:p>
          <a:p>
            <a:pPr lvl="1"/>
            <a:r>
              <a:rPr lang="en-US" altLang="zh-CN" dirty="0">
                <a:latin typeface="+mn-lt"/>
                <a:ea typeface="等线" panose="02010600030101010101" pitchFamily="2" charset="-122"/>
              </a:rPr>
              <a:t>Examples: Many universal name spaces work this way</a:t>
            </a:r>
          </a:p>
          <a:p>
            <a:r>
              <a:rPr lang="en-US" altLang="zh-CN" dirty="0">
                <a:latin typeface="+mn-lt"/>
                <a:ea typeface="等线" panose="02010600030101010101" pitchFamily="2" charset="-122"/>
              </a:rPr>
              <a:t>Embedded in name itself</a:t>
            </a:r>
          </a:p>
          <a:p>
            <a:pPr lvl="1"/>
            <a:r>
              <a:rPr lang="en-US" altLang="zh-CN" dirty="0" err="1">
                <a:latin typeface="+mn-lt"/>
                <a:ea typeface="等线" panose="02010600030101010101" pitchFamily="2" charset="-122"/>
              </a:rPr>
              <a:t>cse</a:t>
            </a:r>
            <a:r>
              <a:rPr lang="hu-HU" altLang="zh-CN" dirty="0">
                <a:latin typeface="+mn-lt"/>
                <a:ea typeface="等线" panose="02010600030101010101" pitchFamily="2" charset="-122"/>
              </a:rPr>
              <a:t>@</a:t>
            </a:r>
            <a:r>
              <a:rPr lang="en-US" altLang="zh-CN" dirty="0">
                <a:latin typeface="+mn-lt"/>
                <a:ea typeface="等线" panose="02010600030101010101" pitchFamily="2" charset="-122"/>
              </a:rPr>
              <a:t>sjtu.edu.cn:</a:t>
            </a:r>
            <a:r>
              <a:rPr lang="hu-HU" dirty="0">
                <a:latin typeface="+mn-lt"/>
                <a:ea typeface="等线" panose="02010600030101010101" pitchFamily="2" charset="-122"/>
              </a:rPr>
              <a:t> </a:t>
            </a:r>
            <a:endParaRPr lang="zh-CN" altLang="en-US" dirty="0">
              <a:latin typeface="+mn-lt"/>
              <a:ea typeface="等线" panose="02010600030101010101" pitchFamily="2" charset="-122"/>
            </a:endParaRPr>
          </a:p>
          <a:p>
            <a:pPr lvl="2"/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Name = </a:t>
            </a:r>
            <a:r>
              <a:rPr lang="hu-HU" sz="1600" dirty="0">
                <a:latin typeface="+mn-lt"/>
                <a:ea typeface="等线" panose="02010600030101010101" pitchFamily="2" charset="-122"/>
              </a:rPr>
              <a:t>“cse”</a:t>
            </a:r>
            <a:endParaRPr lang="en-US" altLang="zh-CN" sz="1600" dirty="0">
              <a:latin typeface="+mn-lt"/>
              <a:ea typeface="等线" panose="02010600030101010101" pitchFamily="2" charset="-122"/>
            </a:endParaRPr>
          </a:p>
          <a:p>
            <a:pPr lvl="2"/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Context = </a:t>
            </a:r>
            <a:r>
              <a:rPr lang="hu-HU" sz="1600" dirty="0">
                <a:latin typeface="+mn-lt"/>
                <a:ea typeface="等线" panose="02010600030101010101" pitchFamily="2" charset="-122"/>
              </a:rPr>
              <a:t>“</a:t>
            </a:r>
            <a:r>
              <a:rPr lang="en-US" sz="1600" dirty="0" err="1">
                <a:latin typeface="+mn-lt"/>
                <a:ea typeface="等线" panose="02010600030101010101" pitchFamily="2" charset="-122"/>
              </a:rPr>
              <a:t>sjtu</a:t>
            </a:r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.edu</a:t>
            </a:r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.</a:t>
            </a:r>
            <a:r>
              <a:rPr lang="en-US" altLang="zh-CN" sz="1600" dirty="0" err="1">
                <a:latin typeface="+mn-lt"/>
                <a:ea typeface="等线" panose="02010600030101010101" pitchFamily="2" charset="-122"/>
              </a:rPr>
              <a:t>cn</a:t>
            </a:r>
            <a:r>
              <a:rPr lang="hu-HU" sz="1600" dirty="0">
                <a:latin typeface="+mn-lt"/>
                <a:ea typeface="等线" panose="02010600030101010101" pitchFamily="2" charset="-122"/>
              </a:rPr>
              <a:t>”</a:t>
            </a:r>
            <a:endParaRPr lang="hu-HU" altLang="zh-CN" sz="1600" dirty="0">
              <a:latin typeface="+mn-lt"/>
              <a:ea typeface="等线" panose="02010600030101010101" pitchFamily="2" charset="-122"/>
            </a:endParaRPr>
          </a:p>
          <a:p>
            <a:pPr lvl="1"/>
            <a:r>
              <a:rPr lang="hu-HU" altLang="zh-CN" dirty="0">
                <a:latin typeface="+mn-lt"/>
                <a:ea typeface="等线" panose="02010600030101010101" pitchFamily="2" charset="-122"/>
              </a:rPr>
              <a:t>/</a:t>
            </a:r>
            <a:r>
              <a:rPr lang="hr-HR" altLang="zh-CN" dirty="0">
                <a:latin typeface="+mn-lt"/>
                <a:ea typeface="等线" panose="02010600030101010101" pitchFamily="2" charset="-122"/>
              </a:rPr>
              <a:t>ipads.se.sjtu.edu.cn</a:t>
            </a:r>
            <a:r>
              <a:rPr lang="hu-HU" altLang="zh-CN" dirty="0">
                <a:latin typeface="+mn-lt"/>
                <a:ea typeface="等线" panose="02010600030101010101" pitchFamily="2" charset="-122"/>
              </a:rPr>
              <a:t>/courses/cse/</a:t>
            </a:r>
            <a:r>
              <a:rPr lang="en-US" altLang="zh-CN" dirty="0">
                <a:latin typeface="+mn-lt"/>
                <a:ea typeface="等线" panose="02010600030101010101" pitchFamily="2" charset="-122"/>
              </a:rPr>
              <a:t>README</a:t>
            </a:r>
            <a:r>
              <a:rPr lang="hu-HU" altLang="zh-CN" dirty="0">
                <a:latin typeface="+mn-lt"/>
                <a:ea typeface="等线" panose="02010600030101010101" pitchFamily="2" charset="-122"/>
              </a:rPr>
              <a:t> </a:t>
            </a:r>
            <a:r>
              <a:rPr lang="en-US" altLang="zh-CN" dirty="0">
                <a:latin typeface="+mn-lt"/>
                <a:ea typeface="等线" panose="02010600030101010101" pitchFamily="2" charset="-122"/>
              </a:rPr>
              <a:t>:</a:t>
            </a:r>
            <a:r>
              <a:rPr lang="hu-HU" dirty="0">
                <a:latin typeface="+mn-lt"/>
                <a:ea typeface="等线" panose="02010600030101010101" pitchFamily="2" charset="-122"/>
              </a:rPr>
              <a:t> </a:t>
            </a:r>
            <a:endParaRPr lang="zh-CN" altLang="en-US" dirty="0">
              <a:latin typeface="+mn-lt"/>
              <a:ea typeface="等线" panose="02010600030101010101" pitchFamily="2" charset="-122"/>
            </a:endParaRPr>
          </a:p>
          <a:p>
            <a:pPr lvl="2"/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Name = </a:t>
            </a:r>
            <a:r>
              <a:rPr lang="en-US" sz="1600" dirty="0">
                <a:latin typeface="+mn-lt"/>
                <a:ea typeface="等线" panose="02010600030101010101" pitchFamily="2" charset="-122"/>
              </a:rPr>
              <a:t>“</a:t>
            </a:r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README</a:t>
            </a:r>
            <a:r>
              <a:rPr lang="en-US" sz="1600" dirty="0">
                <a:latin typeface="+mn-lt"/>
                <a:ea typeface="等线" panose="02010600030101010101" pitchFamily="2" charset="-122"/>
              </a:rPr>
              <a:t>”</a:t>
            </a:r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  </a:t>
            </a:r>
          </a:p>
          <a:p>
            <a:pPr lvl="2"/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Context = “</a:t>
            </a:r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/</a:t>
            </a:r>
            <a:r>
              <a:rPr lang="hr-HR" altLang="zh-CN" sz="1600" dirty="0">
                <a:latin typeface="+mn-lt"/>
                <a:ea typeface="等线" panose="02010600030101010101" pitchFamily="2" charset="-122"/>
              </a:rPr>
              <a:t>ipads.se.sjtu.edu.cn</a:t>
            </a:r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/courses/cse</a:t>
            </a:r>
            <a:r>
              <a:rPr lang="en-US" sz="1600" dirty="0">
                <a:latin typeface="+mn-lt"/>
                <a:ea typeface="等线" panose="02010600030101010101" pitchFamily="2" charset="-122"/>
              </a:rPr>
              <a:t>”</a:t>
            </a:r>
            <a:endParaRPr lang="en-US" altLang="zh-CN" sz="1600" dirty="0">
              <a:latin typeface="+mn-lt"/>
              <a:ea typeface="等线" panose="02010600030101010101" pitchFamily="2" charset="-122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45430787-BEE4-B048-9F8E-E728138A7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39161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Determining Context - 2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Taken from environment (Dynamic)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Unix </a:t>
            </a:r>
            <a:r>
              <a:rPr lang="en-US" altLang="zh-CN" dirty="0" err="1">
                <a:ea typeface="等线" panose="02010600030101010101" pitchFamily="2" charset="-122"/>
              </a:rPr>
              <a:t>cmd</a:t>
            </a:r>
            <a:r>
              <a:rPr lang="en-US" altLang="zh-CN" dirty="0">
                <a:ea typeface="等线" panose="02010600030101010101" pitchFamily="2" charset="-122"/>
              </a:rPr>
              <a:t>: </a:t>
            </a:r>
            <a:r>
              <a:rPr lang="en-US" dirty="0">
                <a:ea typeface="等线" panose="02010600030101010101" pitchFamily="2" charset="-122"/>
              </a:rPr>
              <a:t>“</a:t>
            </a:r>
            <a:r>
              <a:rPr lang="en-US" altLang="ja-JP" b="1" dirty="0" err="1">
                <a:solidFill>
                  <a:srgbClr val="0096FF"/>
                </a:solidFill>
                <a:ea typeface="等线" panose="02010600030101010101" pitchFamily="2" charset="-122"/>
              </a:rPr>
              <a:t>rm</a:t>
            </a:r>
            <a:r>
              <a:rPr lang="en-US" altLang="ja-JP" b="1" dirty="0">
                <a:solidFill>
                  <a:srgbClr val="0096FF"/>
                </a:solidFill>
                <a:ea typeface="等线" panose="02010600030101010101" pitchFamily="2" charset="-122"/>
              </a:rPr>
              <a:t> foo</a:t>
            </a:r>
            <a:r>
              <a:rPr lang="en-US" dirty="0">
                <a:ea typeface="等线" panose="02010600030101010101" pitchFamily="2" charset="-122"/>
              </a:rPr>
              <a:t>”</a:t>
            </a:r>
            <a:r>
              <a:rPr lang="en-US" altLang="ja-JP" dirty="0">
                <a:ea typeface="等线" panose="02010600030101010101" pitchFamily="2" charset="-122"/>
              </a:rPr>
              <a:t>: </a:t>
            </a:r>
          </a:p>
          <a:p>
            <a:pPr lvl="2"/>
            <a:r>
              <a:rPr lang="en-US" altLang="ja-JP" sz="1600" dirty="0">
                <a:ea typeface="等线" panose="02010600030101010101" pitchFamily="2" charset="-122"/>
              </a:rPr>
              <a:t>Name = </a:t>
            </a:r>
            <a:r>
              <a:rPr lang="en-US" sz="1600" dirty="0">
                <a:ea typeface="等线" panose="02010600030101010101" pitchFamily="2" charset="-122"/>
              </a:rPr>
              <a:t>“</a:t>
            </a:r>
            <a:r>
              <a:rPr lang="en-US" altLang="ja-JP" sz="1600" dirty="0">
                <a:ea typeface="等线" panose="02010600030101010101" pitchFamily="2" charset="-122"/>
              </a:rPr>
              <a:t>foo</a:t>
            </a:r>
            <a:r>
              <a:rPr lang="en-US" sz="1600" dirty="0">
                <a:ea typeface="等线" panose="02010600030101010101" pitchFamily="2" charset="-122"/>
              </a:rPr>
              <a:t>”</a:t>
            </a:r>
            <a:r>
              <a:rPr lang="en-US" altLang="ja-JP" sz="1600" dirty="0">
                <a:ea typeface="等线" panose="02010600030101010101" pitchFamily="2" charset="-122"/>
              </a:rPr>
              <a:t>, context is current </a:t>
            </a:r>
            <a:r>
              <a:rPr lang="en-US" altLang="ja-JP" sz="1600" dirty="0" err="1">
                <a:ea typeface="等线" panose="02010600030101010101" pitchFamily="2" charset="-122"/>
              </a:rPr>
              <a:t>dir</a:t>
            </a:r>
            <a:r>
              <a:rPr lang="en-US" altLang="ja-JP" sz="1600" dirty="0">
                <a:ea typeface="等线" panose="02010600030101010101" pitchFamily="2" charset="-122"/>
              </a:rPr>
              <a:t> </a:t>
            </a:r>
          </a:p>
          <a:p>
            <a:pPr lvl="2"/>
            <a:r>
              <a:rPr lang="en-US" altLang="ja-JP" sz="1600" b="1" dirty="0">
                <a:solidFill>
                  <a:srgbClr val="C00000"/>
                </a:solidFill>
                <a:ea typeface="等线" panose="02010600030101010101" pitchFamily="2" charset="-122"/>
              </a:rPr>
              <a:t>Question</a:t>
            </a:r>
            <a:r>
              <a:rPr lang="en-US" altLang="ja-JP" sz="1600" dirty="0">
                <a:solidFill>
                  <a:srgbClr val="C00000"/>
                </a:solidFill>
                <a:ea typeface="等线" panose="02010600030101010101" pitchFamily="2" charset="-122"/>
              </a:rPr>
              <a:t>: how to find the binary of “</a:t>
            </a:r>
            <a:r>
              <a:rPr lang="en-US" altLang="ja-JP" sz="1600" dirty="0" err="1">
                <a:solidFill>
                  <a:srgbClr val="C00000"/>
                </a:solidFill>
                <a:ea typeface="等线" panose="02010600030101010101" pitchFamily="2" charset="-122"/>
              </a:rPr>
              <a:t>rm</a:t>
            </a:r>
            <a:r>
              <a:rPr lang="en-US" altLang="ja-JP" sz="1600" dirty="0">
                <a:solidFill>
                  <a:srgbClr val="C00000"/>
                </a:solidFill>
                <a:ea typeface="等线" panose="02010600030101010101" pitchFamily="2" charset="-122"/>
              </a:rPr>
              <a:t>” command?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Read memory 0x7c911109: 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Name = </a:t>
            </a:r>
            <a:r>
              <a:rPr lang="en-US" sz="1600" dirty="0">
                <a:ea typeface="等线" panose="02010600030101010101" pitchFamily="2" charset="-122"/>
              </a:rPr>
              <a:t>“</a:t>
            </a:r>
            <a:r>
              <a:rPr lang="en-US" altLang="zh-CN" sz="1600" dirty="0">
                <a:ea typeface="等线" panose="02010600030101010101" pitchFamily="2" charset="-122"/>
              </a:rPr>
              <a:t>0x7c911109</a:t>
            </a:r>
            <a:r>
              <a:rPr lang="en-US" sz="1600" dirty="0">
                <a:ea typeface="等线" panose="02010600030101010101" pitchFamily="2" charset="-122"/>
              </a:rPr>
              <a:t>”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Context is thread</a:t>
            </a:r>
            <a:r>
              <a:rPr lang="en-US" sz="1600" dirty="0">
                <a:ea typeface="等线" panose="02010600030101010101" pitchFamily="2" charset="-122"/>
              </a:rPr>
              <a:t>’</a:t>
            </a:r>
            <a:r>
              <a:rPr lang="en-US" altLang="zh-CN" sz="1600" dirty="0">
                <a:ea typeface="等线" panose="02010600030101010101" pitchFamily="2" charset="-122"/>
              </a:rPr>
              <a:t>s address space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Many errors in systems due to using wrong context</a:t>
            </a: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D502BAB6-6B14-854A-98B2-D28B9D27A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97855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Name Mapping Algorithms - 1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ea typeface="等线" panose="02010600030101010101" pitchFamily="2" charset="-122"/>
              </a:rPr>
              <a:t>Table lookup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Find name in a table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E.g., Phone book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Context: which table?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Implicit VS. explicit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Default context</a:t>
            </a: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904" y="1333500"/>
            <a:ext cx="3651896" cy="330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25DE7B06-9298-0C40-A768-57E156709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46053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Name Mapping Algorithms - 2</a:t>
            </a:r>
            <a:endParaRPr kumimoji="1" lang="zh-CN" altLang="en-US" dirty="0"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ea typeface="等线" panose="02010600030101010101" pitchFamily="2" charset="-122"/>
              </a:rPr>
              <a:t>Recursive lookup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E.g., “/</a:t>
            </a:r>
            <a:r>
              <a:rPr lang="en-US" altLang="zh-CN" dirty="0" err="1">
                <a:ea typeface="等线" panose="02010600030101010101" pitchFamily="2" charset="-122"/>
              </a:rPr>
              <a:t>usr</a:t>
            </a:r>
            <a:r>
              <a:rPr lang="en-US" altLang="zh-CN" dirty="0">
                <a:ea typeface="等线" panose="02010600030101010101" pitchFamily="2" charset="-122"/>
              </a:rPr>
              <a:t>/bin/</a:t>
            </a:r>
            <a:r>
              <a:rPr lang="en-US" altLang="zh-CN" dirty="0" err="1">
                <a:ea typeface="等线" panose="02010600030101010101" pitchFamily="2" charset="-122"/>
              </a:rPr>
              <a:t>rm</a:t>
            </a:r>
            <a:r>
              <a:rPr lang="en-US" altLang="zh-CN" dirty="0">
                <a:ea typeface="等线" panose="02010600030101010101" pitchFamily="2" charset="-122"/>
              </a:rPr>
              <a:t>”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First find “</a:t>
            </a:r>
            <a:r>
              <a:rPr lang="en-US" altLang="zh-CN" dirty="0" err="1">
                <a:ea typeface="等线" panose="02010600030101010101" pitchFamily="2" charset="-122"/>
              </a:rPr>
              <a:t>usr</a:t>
            </a:r>
            <a:r>
              <a:rPr lang="en-US" altLang="zh-CN" dirty="0">
                <a:ea typeface="等线" panose="02010600030101010101" pitchFamily="2" charset="-122"/>
              </a:rPr>
              <a:t>” in “/”, then find “bin” in “/</a:t>
            </a:r>
            <a:r>
              <a:rPr lang="en-US" altLang="zh-CN" dirty="0" err="1">
                <a:ea typeface="等线" panose="02010600030101010101" pitchFamily="2" charset="-122"/>
              </a:rPr>
              <a:t>usr</a:t>
            </a:r>
            <a:r>
              <a:rPr lang="en-US" altLang="zh-CN" dirty="0">
                <a:ea typeface="等线" panose="02010600030101010101" pitchFamily="2" charset="-122"/>
              </a:rPr>
              <a:t>”, then “</a:t>
            </a:r>
            <a:r>
              <a:rPr lang="en-US" altLang="zh-CN" dirty="0" err="1">
                <a:ea typeface="等线" panose="02010600030101010101" pitchFamily="2" charset="-122"/>
              </a:rPr>
              <a:t>rm</a:t>
            </a:r>
            <a:r>
              <a:rPr lang="en-US" altLang="zh-CN" dirty="0">
                <a:ea typeface="等线" panose="02010600030101010101" pitchFamily="2" charset="-122"/>
              </a:rPr>
              <a:t>”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Each look-up process is the same</a:t>
            </a:r>
          </a:p>
          <a:p>
            <a:r>
              <a:rPr lang="nl-NL" altLang="zh-CN" b="1" dirty="0">
                <a:ea typeface="等线" panose="02010600030101010101" pitchFamily="2" charset="-122"/>
              </a:rPr>
              <a:t>Multiple </a:t>
            </a:r>
            <a:r>
              <a:rPr lang="nl-NL" altLang="zh-CN" b="1" dirty="0" err="1">
                <a:ea typeface="等线" panose="02010600030101010101" pitchFamily="2" charset="-122"/>
              </a:rPr>
              <a:t>lookup</a:t>
            </a:r>
            <a:endParaRPr lang="nl-NL" altLang="zh-CN" b="1" dirty="0">
              <a:ea typeface="等线" panose="02010600030101010101" pitchFamily="2" charset="-122"/>
            </a:endParaRPr>
          </a:p>
          <a:p>
            <a:pPr lvl="1"/>
            <a:r>
              <a:rPr lang="nl-NL" altLang="zh-CN" b="1" dirty="0" err="1">
                <a:solidFill>
                  <a:srgbClr val="C00000"/>
                </a:solidFill>
                <a:ea typeface="等线" panose="02010600030101010101" pitchFamily="2" charset="-122"/>
              </a:rPr>
              <a:t>Recall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: </a:t>
            </a:r>
            <a:r>
              <a:rPr lang="nl-NL" altLang="zh-CN" dirty="0" err="1">
                <a:solidFill>
                  <a:srgbClr val="C00000"/>
                </a:solidFill>
                <a:ea typeface="等线" panose="02010600030101010101" pitchFamily="2" charset="-122"/>
              </a:rPr>
              <a:t>how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nl-NL" altLang="zh-CN" dirty="0" err="1">
                <a:solidFill>
                  <a:srgbClr val="C00000"/>
                </a:solidFill>
                <a:ea typeface="等线" panose="02010600030101010101" pitchFamily="2" charset="-122"/>
              </a:rPr>
              <a:t>to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nl-NL" altLang="zh-CN" dirty="0" err="1">
                <a:solidFill>
                  <a:srgbClr val="C00000"/>
                </a:solidFill>
                <a:ea typeface="等线" panose="02010600030101010101" pitchFamily="2" charset="-122"/>
              </a:rPr>
              <a:t>find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 “</a:t>
            </a:r>
            <a:r>
              <a:rPr lang="nl-NL" altLang="zh-CN" dirty="0" err="1">
                <a:solidFill>
                  <a:srgbClr val="C00000"/>
                </a:solidFill>
                <a:ea typeface="等线" panose="02010600030101010101" pitchFamily="2" charset="-122"/>
              </a:rPr>
              <a:t>rm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” without absolute name?</a:t>
            </a:r>
          </a:p>
          <a:p>
            <a:pPr lvl="1"/>
            <a:r>
              <a:rPr lang="nl-NL" altLang="zh-CN" dirty="0">
                <a:ea typeface="等线" panose="02010600030101010101" pitchFamily="2" charset="-122"/>
              </a:rPr>
              <a:t>$PATH</a:t>
            </a:r>
          </a:p>
          <a:p>
            <a:pPr lvl="2"/>
            <a:r>
              <a:rPr lang="nl-NL" altLang="zh-CN" sz="1600" dirty="0">
                <a:ea typeface="等线" panose="02010600030101010101" pitchFamily="2" charset="-122"/>
              </a:rPr>
              <a:t>E.g., “/</a:t>
            </a:r>
            <a:r>
              <a:rPr lang="nl-NL" altLang="zh-CN" sz="1600" dirty="0" err="1">
                <a:ea typeface="等线" panose="02010600030101010101" pitchFamily="2" charset="-122"/>
              </a:rPr>
              <a:t>usr</a:t>
            </a:r>
            <a:r>
              <a:rPr lang="nl-NL" altLang="zh-CN" sz="1600" dirty="0">
                <a:ea typeface="等线" panose="02010600030101010101" pitchFamily="2" charset="-122"/>
              </a:rPr>
              <a:t>/</a:t>
            </a:r>
            <a:r>
              <a:rPr lang="nl-NL" altLang="zh-CN" sz="1600" dirty="0" err="1">
                <a:ea typeface="等线" panose="02010600030101010101" pitchFamily="2" charset="-122"/>
              </a:rPr>
              <a:t>local</a:t>
            </a:r>
            <a:r>
              <a:rPr lang="nl-NL" altLang="zh-CN" sz="1600" dirty="0">
                <a:ea typeface="等线" panose="02010600030101010101" pitchFamily="2" charset="-122"/>
              </a:rPr>
              <a:t>/</a:t>
            </a:r>
            <a:r>
              <a:rPr lang="nl-NL" altLang="zh-CN" sz="1600" dirty="0" err="1">
                <a:ea typeface="等线" panose="02010600030101010101" pitchFamily="2" charset="-122"/>
              </a:rPr>
              <a:t>sbin</a:t>
            </a:r>
            <a:r>
              <a:rPr lang="nl-NL" altLang="zh-CN" sz="1600" dirty="0">
                <a:ea typeface="等线" panose="02010600030101010101" pitchFamily="2" charset="-122"/>
              </a:rPr>
              <a:t>:/</a:t>
            </a:r>
            <a:r>
              <a:rPr lang="nl-NL" altLang="zh-CN" sz="1600" dirty="0" err="1">
                <a:ea typeface="等线" panose="02010600030101010101" pitchFamily="2" charset="-122"/>
              </a:rPr>
              <a:t>usr</a:t>
            </a:r>
            <a:r>
              <a:rPr lang="nl-NL" altLang="zh-CN" sz="1600" dirty="0">
                <a:ea typeface="等线" panose="02010600030101010101" pitchFamily="2" charset="-122"/>
              </a:rPr>
              <a:t>/</a:t>
            </a:r>
            <a:r>
              <a:rPr lang="nl-NL" altLang="zh-CN" sz="1600" dirty="0" err="1">
                <a:ea typeface="等线" panose="02010600030101010101" pitchFamily="2" charset="-122"/>
              </a:rPr>
              <a:t>local</a:t>
            </a:r>
            <a:r>
              <a:rPr lang="nl-NL" altLang="zh-CN" sz="1600" dirty="0">
                <a:ea typeface="等线" panose="02010600030101010101" pitchFamily="2" charset="-122"/>
              </a:rPr>
              <a:t>/bin:/</a:t>
            </a:r>
            <a:r>
              <a:rPr lang="nl-NL" altLang="zh-CN" sz="1600" dirty="0" err="1">
                <a:ea typeface="等线" panose="02010600030101010101" pitchFamily="2" charset="-122"/>
              </a:rPr>
              <a:t>usr</a:t>
            </a:r>
            <a:r>
              <a:rPr lang="nl-NL" altLang="zh-CN" sz="1600" dirty="0">
                <a:ea typeface="等线" panose="02010600030101010101" pitchFamily="2" charset="-122"/>
              </a:rPr>
              <a:t>/</a:t>
            </a:r>
            <a:r>
              <a:rPr lang="nl-NL" altLang="zh-CN" sz="1600" dirty="0" err="1">
                <a:ea typeface="等线" panose="02010600030101010101" pitchFamily="2" charset="-122"/>
              </a:rPr>
              <a:t>sbin</a:t>
            </a:r>
            <a:r>
              <a:rPr lang="nl-NL" altLang="zh-CN" sz="1600" dirty="0">
                <a:ea typeface="等线" panose="02010600030101010101" pitchFamily="2" charset="-122"/>
              </a:rPr>
              <a:t>:/</a:t>
            </a:r>
            <a:r>
              <a:rPr lang="nl-NL" altLang="zh-CN" sz="1600" dirty="0" err="1">
                <a:ea typeface="等线" panose="02010600030101010101" pitchFamily="2" charset="-122"/>
              </a:rPr>
              <a:t>usr</a:t>
            </a:r>
            <a:r>
              <a:rPr lang="nl-NL" altLang="zh-CN" sz="1600" dirty="0">
                <a:ea typeface="等线" panose="02010600030101010101" pitchFamily="2" charset="-122"/>
              </a:rPr>
              <a:t>/bin:/</a:t>
            </a:r>
            <a:r>
              <a:rPr lang="nl-NL" altLang="zh-CN" sz="1600" dirty="0" err="1">
                <a:ea typeface="等线" panose="02010600030101010101" pitchFamily="2" charset="-122"/>
              </a:rPr>
              <a:t>sbin</a:t>
            </a:r>
            <a:r>
              <a:rPr lang="nl-NL" altLang="zh-CN" sz="1600" dirty="0">
                <a:ea typeface="等线" panose="02010600030101010101" pitchFamily="2" charset="-122"/>
              </a:rPr>
              <a:t>:/bin”</a:t>
            </a:r>
          </a:p>
          <a:p>
            <a:pPr lvl="1"/>
            <a:r>
              <a:rPr lang="nl-NL" altLang="zh-CN" dirty="0">
                <a:ea typeface="等线" panose="02010600030101010101" pitchFamily="2" charset="-122"/>
              </a:rPr>
              <a:t>Look</a:t>
            </a:r>
            <a:r>
              <a:rPr lang="en-US" altLang="zh-CN" dirty="0">
                <a:ea typeface="等线" panose="02010600030101010101" pitchFamily="2" charset="-122"/>
              </a:rPr>
              <a:t>-up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in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a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predefined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list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of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context</a:t>
            </a:r>
            <a:endParaRPr lang="nl-NL" altLang="zh-CN" dirty="0">
              <a:ea typeface="等线" panose="02010600030101010101" pitchFamily="2" charset="-122"/>
            </a:endParaRPr>
          </a:p>
          <a:p>
            <a:pPr lvl="1">
              <a:lnSpc>
                <a:spcPct val="114000"/>
              </a:lnSpc>
            </a:pPr>
            <a:endParaRPr lang="zh-CN" altLang="en-US" sz="2000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374A2C-3683-B34D-ABE7-C48DB61D0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38663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Interpreter Naming API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i-FI" altLang="zh-CN" i="1" dirty="0">
                <a:ea typeface="等线" panose="02010600030101010101" pitchFamily="2" charset="-122"/>
              </a:rPr>
              <a:t> </a:t>
            </a:r>
            <a:r>
              <a:rPr lang="fi-FI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value</a:t>
            </a:r>
            <a:r>
              <a:rPr lang="fi-FI" altLang="zh-CN" i="1" dirty="0">
                <a:ea typeface="等线" panose="02010600030101010101" pitchFamily="2" charset="-122"/>
              </a:rPr>
              <a:t> </a:t>
            </a:r>
            <a:r>
              <a:rPr lang="fi-FI" altLang="zh-CN" dirty="0">
                <a:ea typeface="等线" panose="02010600030101010101" pitchFamily="2" charset="-122"/>
              </a:rPr>
              <a:t>← </a:t>
            </a:r>
            <a:r>
              <a:rPr lang="fi-FI" altLang="zh-CN" b="1" dirty="0">
                <a:ea typeface="等线" panose="02010600030101010101" pitchFamily="2" charset="-122"/>
              </a:rPr>
              <a:t>RESOLVE</a:t>
            </a:r>
            <a:r>
              <a:rPr lang="fi-FI" altLang="zh-CN" dirty="0">
                <a:ea typeface="等线" panose="02010600030101010101" pitchFamily="2" charset="-122"/>
              </a:rPr>
              <a:t>(</a:t>
            </a:r>
            <a:r>
              <a:rPr lang="fi-FI" altLang="zh-CN" i="1" dirty="0">
                <a:ea typeface="等线" panose="02010600030101010101" pitchFamily="2" charset="-122"/>
              </a:rPr>
              <a:t>name</a:t>
            </a:r>
            <a:r>
              <a:rPr lang="fi-FI" altLang="zh-CN" dirty="0">
                <a:ea typeface="等线" panose="02010600030101010101" pitchFamily="2" charset="-122"/>
              </a:rPr>
              <a:t>, </a:t>
            </a:r>
            <a:r>
              <a:rPr lang="fi-FI" altLang="zh-CN" i="1" dirty="0">
                <a:ea typeface="等线" panose="02010600030101010101" pitchFamily="2" charset="-122"/>
              </a:rPr>
              <a:t>context</a:t>
            </a:r>
            <a:r>
              <a:rPr lang="fi-FI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Return the mapping of </a:t>
            </a:r>
            <a:r>
              <a:rPr lang="en-US" altLang="zh-CN" i="1" dirty="0">
                <a:ea typeface="等线" panose="02010600030101010101" pitchFamily="2" charset="-122"/>
              </a:rPr>
              <a:t>name </a:t>
            </a:r>
            <a:r>
              <a:rPr lang="en-US" altLang="zh-CN" dirty="0">
                <a:ea typeface="等线" panose="02010600030101010101" pitchFamily="2" charset="-122"/>
              </a:rPr>
              <a:t>in the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</a:p>
          <a:p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status</a:t>
            </a:r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← </a:t>
            </a:r>
            <a:r>
              <a:rPr lang="en-US" altLang="zh-CN" b="1" dirty="0">
                <a:ea typeface="等线" panose="02010600030101010101" pitchFamily="2" charset="-122"/>
              </a:rPr>
              <a:t>BIND</a:t>
            </a:r>
            <a:r>
              <a:rPr lang="en-US" altLang="zh-CN" dirty="0">
                <a:ea typeface="等线" panose="02010600030101010101" pitchFamily="2" charset="-122"/>
              </a:rPr>
              <a:t>(</a:t>
            </a:r>
            <a:r>
              <a:rPr lang="en-US" altLang="zh-CN" i="1" dirty="0">
                <a:ea typeface="等线" panose="02010600030101010101" pitchFamily="2" charset="-122"/>
              </a:rPr>
              <a:t>name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i="1" dirty="0">
                <a:ea typeface="等线" panose="02010600030101010101" pitchFamily="2" charset="-122"/>
              </a:rPr>
              <a:t>value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Establish a </a:t>
            </a:r>
            <a:r>
              <a:rPr lang="en-US" altLang="zh-CN" i="1" dirty="0">
                <a:ea typeface="等线" panose="02010600030101010101" pitchFamily="2" charset="-122"/>
              </a:rPr>
              <a:t>name </a:t>
            </a:r>
            <a:r>
              <a:rPr lang="en-US" altLang="zh-CN" dirty="0">
                <a:ea typeface="等线" panose="02010600030101010101" pitchFamily="2" charset="-122"/>
              </a:rPr>
              <a:t>to </a:t>
            </a:r>
            <a:r>
              <a:rPr lang="en-US" altLang="zh-CN" i="1" dirty="0">
                <a:ea typeface="等线" panose="02010600030101010101" pitchFamily="2" charset="-122"/>
              </a:rPr>
              <a:t>value mapping </a:t>
            </a:r>
            <a:r>
              <a:rPr lang="en-US" altLang="zh-CN" dirty="0">
                <a:ea typeface="等线" panose="02010600030101010101" pitchFamily="2" charset="-122"/>
              </a:rPr>
              <a:t>in the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</a:p>
          <a:p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status</a:t>
            </a:r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← </a:t>
            </a:r>
            <a:r>
              <a:rPr lang="en-US" altLang="zh-CN" b="1" dirty="0">
                <a:ea typeface="等线" panose="02010600030101010101" pitchFamily="2" charset="-122"/>
              </a:rPr>
              <a:t>UNBIND</a:t>
            </a:r>
            <a:r>
              <a:rPr lang="en-US" altLang="zh-CN" dirty="0">
                <a:ea typeface="等线" panose="02010600030101010101" pitchFamily="2" charset="-122"/>
              </a:rPr>
              <a:t>(</a:t>
            </a:r>
            <a:r>
              <a:rPr lang="en-US" altLang="zh-CN" i="1" dirty="0">
                <a:ea typeface="等线" panose="02010600030101010101" pitchFamily="2" charset="-122"/>
              </a:rPr>
              <a:t>name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Delete name from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</a:p>
          <a:p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list</a:t>
            </a:r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← </a:t>
            </a:r>
            <a:r>
              <a:rPr lang="en-US" altLang="zh-CN" b="1" dirty="0">
                <a:ea typeface="等线" panose="02010600030101010101" pitchFamily="2" charset="-122"/>
              </a:rPr>
              <a:t>ENUMERATE</a:t>
            </a:r>
            <a:r>
              <a:rPr lang="en-US" altLang="zh-CN" dirty="0">
                <a:ea typeface="等线" panose="02010600030101010101" pitchFamily="2" charset="-122"/>
              </a:rPr>
              <a:t>(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Return a list of all bindings</a:t>
            </a:r>
          </a:p>
          <a:p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result</a:t>
            </a:r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← </a:t>
            </a:r>
            <a:r>
              <a:rPr lang="en-US" altLang="zh-CN" b="1" dirty="0">
                <a:ea typeface="等线" panose="02010600030101010101" pitchFamily="2" charset="-122"/>
              </a:rPr>
              <a:t>COMPARE</a:t>
            </a:r>
            <a:r>
              <a:rPr lang="en-US" altLang="zh-CN" dirty="0">
                <a:ea typeface="等线" panose="02010600030101010101" pitchFamily="2" charset="-122"/>
              </a:rPr>
              <a:t>(</a:t>
            </a:r>
            <a:r>
              <a:rPr lang="en-US" altLang="zh-CN" i="1" dirty="0">
                <a:ea typeface="等线" panose="02010600030101010101" pitchFamily="2" charset="-122"/>
              </a:rPr>
              <a:t>name1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i="1" dirty="0">
                <a:ea typeface="等线" panose="02010600030101010101" pitchFamily="2" charset="-122"/>
              </a:rPr>
              <a:t>name2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Check if </a:t>
            </a:r>
            <a:r>
              <a:rPr lang="en-US" altLang="zh-CN" i="1" dirty="0">
                <a:ea typeface="等线" panose="02010600030101010101" pitchFamily="2" charset="-122"/>
              </a:rPr>
              <a:t>name1 </a:t>
            </a:r>
            <a:r>
              <a:rPr lang="en-US" altLang="zh-CN" dirty="0">
                <a:ea typeface="等线" panose="02010600030101010101" pitchFamily="2" charset="-122"/>
              </a:rPr>
              <a:t>and </a:t>
            </a:r>
            <a:r>
              <a:rPr lang="en-US" altLang="zh-CN" i="1" dirty="0">
                <a:ea typeface="等线" panose="02010600030101010101" pitchFamily="2" charset="-122"/>
              </a:rPr>
              <a:t>name2 </a:t>
            </a:r>
            <a:r>
              <a:rPr lang="en-US" altLang="zh-CN" dirty="0">
                <a:ea typeface="等线" panose="02010600030101010101" pitchFamily="2" charset="-122"/>
              </a:rPr>
              <a:t>are equal</a:t>
            </a: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DFE6F04D-9E83-A840-83D1-05DD55C72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62734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FAQ of Naming Scheme - 1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What is the syntax of names?</a:t>
            </a:r>
          </a:p>
          <a:p>
            <a:r>
              <a:rPr lang="en-US" altLang="zh-CN" dirty="0"/>
              <a:t>What are the possible value?</a:t>
            </a:r>
          </a:p>
          <a:p>
            <a:r>
              <a:rPr lang="en-US" altLang="zh-CN" dirty="0"/>
              <a:t>What context is used to resolve names?</a:t>
            </a:r>
          </a:p>
          <a:p>
            <a:r>
              <a:rPr lang="en-US" altLang="zh-CN" dirty="0"/>
              <a:t>Who specifies the context?</a:t>
            </a:r>
          </a:p>
          <a:p>
            <a:r>
              <a:rPr lang="en-US" altLang="zh-CN" dirty="0"/>
              <a:t>Is a particular name global (context-free) or local?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9D84C3-2FBD-E744-B8F5-E1971B4A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25386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FAQ of Naming Scheme - 2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Does every name have a value?</a:t>
            </a:r>
          </a:p>
          <a:p>
            <a:pPr lvl="1"/>
            <a:r>
              <a:rPr lang="en-US" altLang="zh-CN" dirty="0"/>
              <a:t>Or, can you have “dangling” names?</a:t>
            </a:r>
          </a:p>
          <a:p>
            <a:r>
              <a:rPr lang="en-US" altLang="zh-CN" dirty="0"/>
              <a:t>Can a single name have multiple values?</a:t>
            </a:r>
          </a:p>
          <a:p>
            <a:r>
              <a:rPr lang="en-US" altLang="zh-CN" dirty="0"/>
              <a:t>Does every value have a name?</a:t>
            </a:r>
          </a:p>
          <a:p>
            <a:pPr lvl="1"/>
            <a:r>
              <a:rPr lang="en-US" altLang="zh-CN" dirty="0"/>
              <a:t>Or, can you name everything?</a:t>
            </a:r>
          </a:p>
          <a:p>
            <a:r>
              <a:rPr lang="en-US" altLang="zh-CN" dirty="0"/>
              <a:t>Can a single value have multiple names?</a:t>
            </a:r>
          </a:p>
          <a:p>
            <a:pPr lvl="1"/>
            <a:r>
              <a:rPr lang="en-US" altLang="zh-CN" dirty="0"/>
              <a:t>Or, are there synonyms?</a:t>
            </a:r>
          </a:p>
          <a:p>
            <a:r>
              <a:rPr lang="en-US" altLang="zh-CN" dirty="0"/>
              <a:t>Can the value corresponding to a name change over time?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DF2E7D-B8BE-B849-B63D-314A97CED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97244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71D1AE-6D00-7A4A-A8CB-161D26832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95AF7D-60DE-2241-A4D4-EAACF066C5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Files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86556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/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chemeClr val="accent1"/>
                  </a:solidFill>
                </a:rPr>
                <a:t>CDN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Scalable websites are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How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to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support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geographical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users?</a:t>
            </a: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scalable websites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244B64-FB90-F547-8F8A-5BCFB13B0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FF6612-DF0E-904E-9C5E-8B8439022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Internet?</a:t>
            </a:r>
          </a:p>
          <a:p>
            <a:pPr lvl="1"/>
            <a:r>
              <a:rPr kumimoji="1" lang="en-US" altLang="zh-CN" dirty="0"/>
              <a:t>Especially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images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videos</a:t>
            </a:r>
          </a:p>
          <a:p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side</a:t>
            </a:r>
          </a:p>
          <a:p>
            <a:pPr lvl="1"/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people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SJTU</a:t>
            </a:r>
            <a:r>
              <a:rPr kumimoji="1" lang="zh-CN" altLang="en-US" dirty="0"/>
              <a:t> </a:t>
            </a:r>
            <a:r>
              <a:rPr kumimoji="1" lang="en-US" altLang="zh-CN" dirty="0"/>
              <a:t>might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pages</a:t>
            </a:r>
          </a:p>
          <a:p>
            <a:pPr lvl="1"/>
            <a:r>
              <a:rPr kumimoji="1" lang="en-US" altLang="zh-CN" dirty="0"/>
              <a:t>Save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bandwidth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caching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</a:p>
          <a:p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side</a:t>
            </a:r>
          </a:p>
          <a:p>
            <a:pPr lvl="1"/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</a:p>
          <a:p>
            <a:pPr lvl="1"/>
            <a:r>
              <a:rPr kumimoji="1" lang="en-US" altLang="zh-CN" dirty="0"/>
              <a:t>Push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content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distribution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(CDN)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95914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F08E6B-574F-404C-80B8-480AFD7FF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50746C-4AF0-8C4C-8C15-17F6CF08F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browser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recently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files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"back"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button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efficiently</a:t>
            </a:r>
          </a:p>
          <a:p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recently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URLs</a:t>
            </a:r>
          </a:p>
          <a:p>
            <a:pPr lvl="1"/>
            <a:r>
              <a:rPr kumimoji="1" lang="en-US" altLang="zh-CN" dirty="0"/>
              <a:t>Save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bandwidth/time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people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URL</a:t>
            </a:r>
          </a:p>
          <a:p>
            <a:r>
              <a:rPr kumimoji="1" lang="en-US" altLang="zh-CN" dirty="0"/>
              <a:t>DNS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resolvers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resource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records</a:t>
            </a:r>
            <a:r>
              <a:rPr kumimoji="1" lang="zh-CN" altLang="en-US" dirty="0"/>
              <a:t> </a:t>
            </a:r>
            <a:r>
              <a:rPr kumimoji="1" lang="en-US" altLang="zh-CN" dirty="0"/>
              <a:t>(URL→IP)</a:t>
            </a:r>
          </a:p>
          <a:p>
            <a:r>
              <a:rPr kumimoji="1" lang="en-US" altLang="zh-CN" dirty="0"/>
              <a:t>NFS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read/written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90368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BA0F7-6E20-054B-903B-C96471542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(CDN)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B03B26-FED0-C142-A46B-49785EA02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Network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computers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that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replicate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content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across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Internet</a:t>
            </a:r>
          </a:p>
          <a:p>
            <a:pPr lvl="1"/>
            <a:r>
              <a:rPr kumimoji="1" lang="en-US" altLang="zh-CN" dirty="0"/>
              <a:t>Bringing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requests</a:t>
            </a:r>
          </a:p>
          <a:p>
            <a:pPr lvl="1"/>
            <a:r>
              <a:rPr kumimoji="1" lang="en-US" altLang="zh-CN" dirty="0"/>
              <a:t>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(not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shared)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capacity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sz="2000" dirty="0"/>
              <a:t>Content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providers</a:t>
            </a:r>
            <a:r>
              <a:rPr kumimoji="1" lang="zh-CN" altLang="en-US" sz="2000" dirty="0"/>
              <a:t> </a:t>
            </a:r>
            <a:r>
              <a:rPr kumimoji="1" lang="en-US" altLang="zh-CN" sz="2000" dirty="0">
                <a:solidFill>
                  <a:srgbClr val="0096FF"/>
                </a:solidFill>
              </a:rPr>
              <a:t>actively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pushes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network</a:t>
            </a:r>
          </a:p>
          <a:p>
            <a:pPr lvl="1"/>
            <a:r>
              <a:rPr kumimoji="1" lang="en-US" altLang="zh-CN" dirty="0"/>
              <a:t>Improve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04745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A615F0-4B4F-0F46-B295-7DD5448A3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Content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(CDN)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FB31B6-29A0-2A4B-B86A-D054B8A62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921396"/>
            <a:ext cx="8229600" cy="304076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FA8E990-1DC1-6241-B585-51E188E621FA}"/>
              </a:ext>
            </a:extLst>
          </p:cNvPr>
          <p:cNvSpPr txBox="1"/>
          <p:nvPr/>
        </p:nvSpPr>
        <p:spPr>
          <a:xfrm>
            <a:off x="470663" y="1156020"/>
            <a:ext cx="4664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i="1" dirty="0"/>
              <a:t>Akamai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98706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58A797B4-5BDC-CE4A-A891-37315F2D20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Server Selection Mechanism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0B2FE7F-AA53-094A-8663-BFAB3B7A601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zh-CN" sz="2000" b="1" dirty="0">
                <a:ea typeface="ＭＳ Ｐゴシック" panose="020B0600070205080204" pitchFamily="34" charset="-128"/>
                <a:sym typeface="Wingdings" pitchFamily="2" charset="2"/>
              </a:rPr>
              <a:t>Application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  <a:sym typeface="Wingdings" pitchFamily="2" charset="2"/>
              </a:rPr>
              <a:t>HTTP redirection</a:t>
            </a:r>
          </a:p>
        </p:txBody>
      </p:sp>
      <p:sp>
        <p:nvSpPr>
          <p:cNvPr id="74" name="Content Placeholder 73">
            <a:extLst>
              <a:ext uri="{FF2B5EF4-FFF2-40B4-BE49-F238E27FC236}">
                <a16:creationId xmlns:a16="http://schemas.microsoft.com/office/drawing/2014/main" id="{1B53B0C0-52E1-A845-9151-56C800EDF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35500" y="1333500"/>
            <a:ext cx="3746500" cy="3771636"/>
          </a:xfrm>
        </p:spPr>
        <p:txBody>
          <a:bodyPr/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Advantages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Fine-grain control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Selection based on client IP address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Disadvantages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Extra round-trips for TCP connection to server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Overhead on the server</a:t>
            </a:r>
          </a:p>
        </p:txBody>
      </p:sp>
      <p:pic>
        <p:nvPicPr>
          <p:cNvPr id="36869" name="Picture 14" descr="paketaro box">
            <a:extLst>
              <a:ext uri="{FF2B5EF4-FFF2-40B4-BE49-F238E27FC236}">
                <a16:creationId xmlns:a16="http://schemas.microsoft.com/office/drawing/2014/main" id="{05A392C7-03DC-4544-9A14-8534EC03F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41275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14" descr="paketaro box">
            <a:extLst>
              <a:ext uri="{FF2B5EF4-FFF2-40B4-BE49-F238E27FC236}">
                <a16:creationId xmlns:a16="http://schemas.microsoft.com/office/drawing/2014/main" id="{AC556602-C95E-7943-9135-402BF34B0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8575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13" descr="Computer5">
            <a:extLst>
              <a:ext uri="{FF2B5EF4-FFF2-40B4-BE49-F238E27FC236}">
                <a16:creationId xmlns:a16="http://schemas.microsoft.com/office/drawing/2014/main" id="{454F60D4-6F5A-AB45-A8B1-DAEAD48E4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3175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3074B60-F866-864A-8008-A15EDDCCA9D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587500" y="3048000"/>
            <a:ext cx="1968500" cy="4445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D913696-B766-3045-AACD-507D7E8C996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1587500" y="3175000"/>
            <a:ext cx="2032000" cy="5080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CC0845B-8ADB-1A41-93B5-109C365845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87500" y="3683000"/>
            <a:ext cx="2159000" cy="5715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22C6F91-7251-064F-9522-53C42F6A7318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651000" y="3873500"/>
            <a:ext cx="2095500" cy="6350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76" name="TextBox 33">
            <a:extLst>
              <a:ext uri="{FF2B5EF4-FFF2-40B4-BE49-F238E27FC236}">
                <a16:creationId xmlns:a16="http://schemas.microsoft.com/office/drawing/2014/main" id="{C08A8A83-9CE4-764F-919F-73A8AC55E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3048000"/>
            <a:ext cx="184731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/>
          </a:p>
        </p:txBody>
      </p:sp>
      <p:sp>
        <p:nvSpPr>
          <p:cNvPr id="33807" name="TextBox 34">
            <a:extLst>
              <a:ext uri="{FF2B5EF4-FFF2-40B4-BE49-F238E27FC236}">
                <a16:creationId xmlns:a16="http://schemas.microsoft.com/office/drawing/2014/main" id="{7D2E3798-AB30-F84A-8032-473A7EE73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3728" y="2921000"/>
            <a:ext cx="825867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 dirty="0"/>
              <a:t>1.GET</a:t>
            </a:r>
          </a:p>
        </p:txBody>
      </p:sp>
      <p:sp>
        <p:nvSpPr>
          <p:cNvPr id="33808" name="TextBox 35">
            <a:extLst>
              <a:ext uri="{FF2B5EF4-FFF2-40B4-BE49-F238E27FC236}">
                <a16:creationId xmlns:a16="http://schemas.microsoft.com/office/drawing/2014/main" id="{A3E62E05-C472-D04D-B887-5B999AF0C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082" y="3422756"/>
            <a:ext cx="1467068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 dirty="0"/>
              <a:t>2.Redirect</a:t>
            </a:r>
          </a:p>
        </p:txBody>
      </p:sp>
      <p:sp>
        <p:nvSpPr>
          <p:cNvPr id="33809" name="TextBox 38">
            <a:extLst>
              <a:ext uri="{FF2B5EF4-FFF2-40B4-BE49-F238E27FC236}">
                <a16:creationId xmlns:a16="http://schemas.microsoft.com/office/drawing/2014/main" id="{E108769C-6A8C-984F-AC0A-01BD5292B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8606" y="3756318"/>
            <a:ext cx="825867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 dirty="0"/>
              <a:t>3.GET</a:t>
            </a:r>
          </a:p>
        </p:txBody>
      </p:sp>
      <p:sp>
        <p:nvSpPr>
          <p:cNvPr id="33810" name="TextBox 41">
            <a:extLst>
              <a:ext uri="{FF2B5EF4-FFF2-40B4-BE49-F238E27FC236}">
                <a16:creationId xmlns:a16="http://schemas.microsoft.com/office/drawing/2014/main" id="{F5BAD741-FB02-794C-9EEA-3BC80D28D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6063" y="4048125"/>
            <a:ext cx="697627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 dirty="0"/>
              <a:t>4.OK</a:t>
            </a:r>
          </a:p>
        </p:txBody>
      </p:sp>
      <p:sp>
        <p:nvSpPr>
          <p:cNvPr id="36881" name="Slide Number Placeholder 3">
            <a:extLst>
              <a:ext uri="{FF2B5EF4-FFF2-40B4-BE49-F238E27FC236}">
                <a16:creationId xmlns:a16="http://schemas.microsoft.com/office/drawing/2014/main" id="{CB8E849C-B5AD-D448-9CCA-EA77323A9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1608506" indent="-31227522"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380985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761970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142954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523939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275A32E-9968-2D4A-ADF6-EFE0F14CAF78}" type="slidenum">
              <a:rPr lang="en-US" altLang="zh-CN" sz="1000">
                <a:solidFill>
                  <a:srgbClr val="898989"/>
                </a:solidFill>
              </a:rPr>
              <a:pPr eaLnBrk="1" hangingPunct="1"/>
              <a:t>59</a:t>
            </a:fld>
            <a:endParaRPr lang="en-US" altLang="zh-CN" sz="10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build="p"/>
      <p:bldP spid="33807" grpId="0"/>
      <p:bldP spid="33808" grpId="0"/>
      <p:bldP spid="33809" grpId="0"/>
      <p:bldP spid="3381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8B3AE03-B97C-7040-AD56-86CD535972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Server Selection Mechanism</a:t>
            </a:r>
          </a:p>
        </p:txBody>
      </p:sp>
      <p:sp>
        <p:nvSpPr>
          <p:cNvPr id="38915" name="Content Placeholder 40">
            <a:extLst>
              <a:ext uri="{FF2B5EF4-FFF2-40B4-BE49-F238E27FC236}">
                <a16:creationId xmlns:a16="http://schemas.microsoft.com/office/drawing/2014/main" id="{5B6754E4-3ABF-6F4D-A3E8-21DD6C2C2B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8418" y="1225668"/>
            <a:ext cx="3365500" cy="3771636"/>
          </a:xfrm>
        </p:spPr>
        <p:txBody>
          <a:bodyPr/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Routing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Anycast routing</a:t>
            </a:r>
          </a:p>
        </p:txBody>
      </p:sp>
      <p:sp>
        <p:nvSpPr>
          <p:cNvPr id="63" name="Content Placeholder 62">
            <a:extLst>
              <a:ext uri="{FF2B5EF4-FFF2-40B4-BE49-F238E27FC236}">
                <a16:creationId xmlns:a16="http://schemas.microsoft.com/office/drawing/2014/main" id="{D8127964-7644-6544-86F2-D63D93EF2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2689" y="1225668"/>
            <a:ext cx="3987800" cy="3771636"/>
          </a:xfrm>
        </p:spPr>
        <p:txBody>
          <a:bodyPr>
            <a:noAutofit/>
          </a:bodyPr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Advantages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No extra round trips</a:t>
            </a:r>
          </a:p>
          <a:p>
            <a:pPr lvl="1">
              <a:spcAft>
                <a:spcPts val="1000"/>
              </a:spcAft>
            </a:pPr>
            <a:r>
              <a:rPr lang="en-US" altLang="zh-CN" sz="1800" dirty="0">
                <a:ea typeface="ＭＳ Ｐゴシック" panose="020B0600070205080204" pitchFamily="34" charset="-128"/>
              </a:rPr>
              <a:t>Route to nearby server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Disadvantages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Does not consider network or server load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Different packets may go to different servers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Used only for simple request-response apps</a:t>
            </a:r>
          </a:p>
        </p:txBody>
      </p:sp>
      <p:grpSp>
        <p:nvGrpSpPr>
          <p:cNvPr id="38917" name="Group 69">
            <a:extLst>
              <a:ext uri="{FF2B5EF4-FFF2-40B4-BE49-F238E27FC236}">
                <a16:creationId xmlns:a16="http://schemas.microsoft.com/office/drawing/2014/main" id="{9E3D332A-A119-D540-BA8D-148007724296}"/>
              </a:ext>
            </a:extLst>
          </p:cNvPr>
          <p:cNvGrpSpPr>
            <a:grpSpLocks/>
          </p:cNvGrpSpPr>
          <p:nvPr/>
        </p:nvGrpSpPr>
        <p:grpSpPr bwMode="auto">
          <a:xfrm>
            <a:off x="971600" y="2425452"/>
            <a:ext cx="3619500" cy="2634834"/>
            <a:chOff x="4800600" y="3200400"/>
            <a:chExt cx="4343400" cy="3161862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94079A18-B176-9E4E-883D-3DBECEAEDC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86400" y="4191000"/>
              <a:ext cx="2819400" cy="1600200"/>
              <a:chOff x="3360" y="96"/>
              <a:chExt cx="1056" cy="720"/>
            </a:xfrm>
            <a:solidFill>
              <a:srgbClr val="8EB4E3"/>
            </a:solidFill>
          </p:grpSpPr>
          <p:sp>
            <p:nvSpPr>
              <p:cNvPr id="46" name="Oval 4">
                <a:extLst>
                  <a:ext uri="{FF2B5EF4-FFF2-40B4-BE49-F238E27FC236}">
                    <a16:creationId xmlns:a16="http://schemas.microsoft.com/office/drawing/2014/main" id="{55E376F0-E95C-524C-830F-4850EAFC8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144"/>
                <a:ext cx="528" cy="38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500">
                  <a:latin typeface="Courier New" pitchFamily="-108" charset="0"/>
                </a:endParaRPr>
              </a:p>
            </p:txBody>
          </p:sp>
          <p:sp>
            <p:nvSpPr>
              <p:cNvPr id="47" name="Oval 5">
                <a:extLst>
                  <a:ext uri="{FF2B5EF4-FFF2-40B4-BE49-F238E27FC236}">
                    <a16:creationId xmlns:a16="http://schemas.microsoft.com/office/drawing/2014/main" id="{F43BFBBC-705C-2C4D-B68D-B638016701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96"/>
                <a:ext cx="528" cy="38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500">
                  <a:latin typeface="Courier New" pitchFamily="-108" charset="0"/>
                </a:endParaRPr>
              </a:p>
            </p:txBody>
          </p:sp>
          <p:sp>
            <p:nvSpPr>
              <p:cNvPr id="48" name="Oval 6">
                <a:extLst>
                  <a:ext uri="{FF2B5EF4-FFF2-40B4-BE49-F238E27FC236}">
                    <a16:creationId xmlns:a16="http://schemas.microsoft.com/office/drawing/2014/main" id="{4827A7E4-A791-3E43-96F1-81875A7CD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0" y="192"/>
                <a:ext cx="528" cy="38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500">
                  <a:latin typeface="Courier New" pitchFamily="-108" charset="0"/>
                </a:endParaRPr>
              </a:p>
            </p:txBody>
          </p:sp>
          <p:sp>
            <p:nvSpPr>
              <p:cNvPr id="49" name="Oval 7">
                <a:extLst>
                  <a:ext uri="{FF2B5EF4-FFF2-40B4-BE49-F238E27FC236}">
                    <a16:creationId xmlns:a16="http://schemas.microsoft.com/office/drawing/2014/main" id="{69258CE5-91E9-CD4B-A3C9-0054A2711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432"/>
                <a:ext cx="528" cy="38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500">
                  <a:latin typeface="Courier New" pitchFamily="-108" charset="0"/>
                </a:endParaRPr>
              </a:p>
            </p:txBody>
          </p:sp>
          <p:sp>
            <p:nvSpPr>
              <p:cNvPr id="50" name="Oval 8">
                <a:extLst>
                  <a:ext uri="{FF2B5EF4-FFF2-40B4-BE49-F238E27FC236}">
                    <a16:creationId xmlns:a16="http://schemas.microsoft.com/office/drawing/2014/main" id="{7AA85277-702B-4C42-9D76-997304228F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432"/>
                <a:ext cx="528" cy="38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500">
                  <a:latin typeface="Courier New" pitchFamily="-108" charset="0"/>
                </a:endParaRPr>
              </a:p>
            </p:txBody>
          </p:sp>
          <p:sp>
            <p:nvSpPr>
              <p:cNvPr id="51" name="Oval 9">
                <a:extLst>
                  <a:ext uri="{FF2B5EF4-FFF2-40B4-BE49-F238E27FC236}">
                    <a16:creationId xmlns:a16="http://schemas.microsoft.com/office/drawing/2014/main" id="{E44E9B77-E1CE-004C-BEA5-E35C13E88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384"/>
                <a:ext cx="528" cy="384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sz="1500">
                  <a:latin typeface="Courier New" pitchFamily="-108" charset="0"/>
                </a:endParaRPr>
              </a:p>
            </p:txBody>
          </p:sp>
        </p:grpSp>
        <p:pic>
          <p:nvPicPr>
            <p:cNvPr id="38920" name="Picture 14" descr="paketaro box">
              <a:extLst>
                <a:ext uri="{FF2B5EF4-FFF2-40B4-BE49-F238E27FC236}">
                  <a16:creationId xmlns:a16="http://schemas.microsoft.com/office/drawing/2014/main" id="{1AACDBC5-93E0-404B-AE4D-F2518A9AC5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9600" y="4038600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21" name="Picture 14" descr="paketaro box">
              <a:extLst>
                <a:ext uri="{FF2B5EF4-FFF2-40B4-BE49-F238E27FC236}">
                  <a16:creationId xmlns:a16="http://schemas.microsoft.com/office/drawing/2014/main" id="{3BF23658-E339-964C-9C60-9D230390EB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9600" y="5410200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22" name="Picture 13" descr="Computer5">
              <a:extLst>
                <a:ext uri="{FF2B5EF4-FFF2-40B4-BE49-F238E27FC236}">
                  <a16:creationId xmlns:a16="http://schemas.microsoft.com/office/drawing/2014/main" id="{ACB05FD6-5A65-1A4D-B418-3A79B91D99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200400"/>
              <a:ext cx="1238250" cy="1089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0F9987C-6D11-DA44-9E41-1AC08267DA7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638800" y="3886213"/>
              <a:ext cx="695325" cy="430221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8273840-B2CD-F442-BDB8-D74D5248F82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8121649" y="4268812"/>
              <a:ext cx="109540" cy="41116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366E081-0D24-0D4D-9001-1C928BD89FC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8178006" y="5587254"/>
              <a:ext cx="125414" cy="28257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26" name="TextBox 60">
              <a:extLst>
                <a:ext uri="{FF2B5EF4-FFF2-40B4-BE49-F238E27FC236}">
                  <a16:creationId xmlns:a16="http://schemas.microsoft.com/office/drawing/2014/main" id="{1DD5426A-C58D-3F45-80E0-9ED6C406C3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10400" y="3657600"/>
              <a:ext cx="1760482" cy="41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zh-CN" sz="1667"/>
                <a:t>1.2.3.0/24</a:t>
              </a:r>
            </a:p>
          </p:txBody>
        </p:sp>
        <p:sp>
          <p:nvSpPr>
            <p:cNvPr id="38927" name="TextBox 61">
              <a:extLst>
                <a:ext uri="{FF2B5EF4-FFF2-40B4-BE49-F238E27FC236}">
                  <a16:creationId xmlns:a16="http://schemas.microsoft.com/office/drawing/2014/main" id="{4D7C1633-7F49-4A4C-B4C3-111BB1C800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5600" y="5943600"/>
              <a:ext cx="1760482" cy="41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zh-CN" sz="1667"/>
                <a:t>1.2.3.0/24</a:t>
              </a:r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D2D5B2F4-1734-FA4D-86D3-2A0F1AF14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2125" y="4000515"/>
              <a:ext cx="2873375" cy="865205"/>
            </a:xfrm>
            <a:custGeom>
              <a:avLst/>
              <a:gdLst>
                <a:gd name="T0" fmla="*/ 0 w 2873375"/>
                <a:gd name="T1" fmla="*/ 0 h 865187"/>
                <a:gd name="T2" fmla="*/ 1238250 w 2873375"/>
                <a:gd name="T3" fmla="*/ 762016 h 865187"/>
                <a:gd name="T4" fmla="*/ 2873375 w 2873375"/>
                <a:gd name="T5" fmla="*/ 619138 h 865187"/>
                <a:gd name="T6" fmla="*/ 0 60000 65536"/>
                <a:gd name="T7" fmla="*/ 0 60000 65536"/>
                <a:gd name="T8" fmla="*/ 0 60000 65536"/>
                <a:gd name="T9" fmla="*/ 0 w 2873375"/>
                <a:gd name="T10" fmla="*/ 0 h 865187"/>
                <a:gd name="T11" fmla="*/ 2873375 w 2873375"/>
                <a:gd name="T12" fmla="*/ 865187 h 865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73375" h="865187">
                  <a:moveTo>
                    <a:pt x="0" y="0"/>
                  </a:moveTo>
                  <a:cubicBezTo>
                    <a:pt x="379677" y="329406"/>
                    <a:pt x="759354" y="658813"/>
                    <a:pt x="1238250" y="762000"/>
                  </a:cubicBezTo>
                  <a:cubicBezTo>
                    <a:pt x="1717146" y="865187"/>
                    <a:pt x="2873375" y="619125"/>
                    <a:pt x="2873375" y="619125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miter lim="800000"/>
              <a:headEnd type="arrow" w="lg" len="lg"/>
              <a:tailEnd type="arrow" w="lg" len="lg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Courier New" panose="02070309020205020404" pitchFamily="49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zh-CN" altLang="zh-CN" sz="1667">
                <a:latin typeface="Calibri" panose="020F0502020204030204" pitchFamily="34" charset="0"/>
              </a:endParaRPr>
            </a:p>
          </p:txBody>
        </p:sp>
      </p:grpSp>
      <p:sp>
        <p:nvSpPr>
          <p:cNvPr id="38918" name="Slide Number Placeholder 3">
            <a:extLst>
              <a:ext uri="{FF2B5EF4-FFF2-40B4-BE49-F238E27FC236}">
                <a16:creationId xmlns:a16="http://schemas.microsoft.com/office/drawing/2014/main" id="{666D92C5-08DE-7E4E-8857-64A6834A3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1608506" indent="-31227522"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380985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761970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142954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523939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75A836B-93E6-1444-AB54-CD719A87127E}" type="slidenum">
              <a:rPr lang="en-US" altLang="zh-CN" sz="1000">
                <a:solidFill>
                  <a:srgbClr val="898989"/>
                </a:solidFill>
              </a:rPr>
              <a:pPr eaLnBrk="1" hangingPunct="1"/>
              <a:t>60</a:t>
            </a:fld>
            <a:endParaRPr lang="en-US" altLang="zh-CN" sz="10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4977A04E-4531-1E4D-AA1E-B2CDD9A5F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Server Selection Mechanism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5CC6116F-5F26-3F47-AD5B-38D958D506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7302" y="1146873"/>
            <a:ext cx="4066705" cy="3771636"/>
          </a:xfrm>
        </p:spPr>
        <p:txBody>
          <a:bodyPr/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Naming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DNS-based server selection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CBEA2A-77D2-694A-AD68-6B3210FE9D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60032" y="1143000"/>
            <a:ext cx="4216977" cy="4318000"/>
          </a:xfrm>
        </p:spPr>
        <p:txBody>
          <a:bodyPr>
            <a:noAutofit/>
          </a:bodyPr>
          <a:lstStyle/>
          <a:p>
            <a:r>
              <a:rPr lang="en-US" altLang="zh-CN" sz="2000" b="1" dirty="0">
                <a:ea typeface="ＭＳ Ｐゴシック" panose="020B0600070205080204" pitchFamily="34" charset="-128"/>
              </a:rPr>
              <a:t>Advantages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Avoid TCP set-up delay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DNS caching reduces overhead</a:t>
            </a:r>
          </a:p>
          <a:p>
            <a:pPr lvl="1">
              <a:spcAft>
                <a:spcPts val="1000"/>
              </a:spcAft>
            </a:pPr>
            <a:r>
              <a:rPr lang="en-US" altLang="zh-CN" sz="1800" dirty="0">
                <a:ea typeface="ＭＳ Ｐゴシック" panose="020B0600070205080204" pitchFamily="34" charset="-128"/>
              </a:rPr>
              <a:t>Relatively fine control</a:t>
            </a:r>
          </a:p>
          <a:p>
            <a:r>
              <a:rPr lang="en-US" altLang="zh-CN" sz="2000" b="1" dirty="0">
                <a:ea typeface="ＭＳ Ｐゴシック" panose="020B0600070205080204" pitchFamily="34" charset="-128"/>
              </a:rPr>
              <a:t>Disadvantage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Based on IP address of local DNS server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“Hidden load” effect</a:t>
            </a:r>
          </a:p>
          <a:p>
            <a:pPr lvl="1"/>
            <a:r>
              <a:rPr lang="en-US" altLang="zh-CN" sz="1800" dirty="0">
                <a:ea typeface="ＭＳ Ｐゴシック" panose="020B0600070205080204" pitchFamily="34" charset="-128"/>
              </a:rPr>
              <a:t>DNS TTL limits adaptation</a:t>
            </a:r>
          </a:p>
          <a:p>
            <a:pPr lvl="1"/>
            <a:endParaRPr lang="en-US" altLang="zh-CN" sz="1600" dirty="0">
              <a:ea typeface="ＭＳ Ｐゴシック" panose="020B0600070205080204" pitchFamily="34" charset="-128"/>
            </a:endParaRPr>
          </a:p>
        </p:txBody>
      </p:sp>
      <p:sp>
        <p:nvSpPr>
          <p:cNvPr id="40965" name="Slide Number Placeholder 4">
            <a:extLst>
              <a:ext uri="{FF2B5EF4-FFF2-40B4-BE49-F238E27FC236}">
                <a16:creationId xmlns:a16="http://schemas.microsoft.com/office/drawing/2014/main" id="{1B8BBB0F-1CBC-6641-B256-9906E9D19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1608506" indent="-31227522"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380985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761970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142954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523939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938515B-D8EC-A543-9051-08A1D9EA3396}" type="slidenum">
              <a:rPr lang="en-US" altLang="zh-CN" sz="1000">
                <a:solidFill>
                  <a:srgbClr val="898989"/>
                </a:solidFill>
              </a:rPr>
              <a:pPr eaLnBrk="1" hangingPunct="1"/>
              <a:t>61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D14349BD-4214-514E-9D35-9DE6047D3797}"/>
              </a:ext>
            </a:extLst>
          </p:cNvPr>
          <p:cNvGrpSpPr>
            <a:grpSpLocks/>
          </p:cNvGrpSpPr>
          <p:nvPr/>
        </p:nvGrpSpPr>
        <p:grpSpPr bwMode="auto">
          <a:xfrm>
            <a:off x="1564026" y="3234627"/>
            <a:ext cx="2349502" cy="1333500"/>
            <a:chOff x="3360" y="96"/>
            <a:chExt cx="1056" cy="720"/>
          </a:xfrm>
          <a:solidFill>
            <a:srgbClr val="8EB4E3"/>
          </a:solidFill>
        </p:grpSpPr>
        <p:sp>
          <p:nvSpPr>
            <p:cNvPr id="17" name="Oval 4">
              <a:extLst>
                <a:ext uri="{FF2B5EF4-FFF2-40B4-BE49-F238E27FC236}">
                  <a16:creationId xmlns:a16="http://schemas.microsoft.com/office/drawing/2014/main" id="{B5B7DE91-BD46-2B4F-8389-8BBD3A77A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18" name="Oval 5">
              <a:extLst>
                <a:ext uri="{FF2B5EF4-FFF2-40B4-BE49-F238E27FC236}">
                  <a16:creationId xmlns:a16="http://schemas.microsoft.com/office/drawing/2014/main" id="{69EF74E1-2FA8-8945-B5A4-DBA5BC5D7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19" name="Oval 6">
              <a:extLst>
                <a:ext uri="{FF2B5EF4-FFF2-40B4-BE49-F238E27FC236}">
                  <a16:creationId xmlns:a16="http://schemas.microsoft.com/office/drawing/2014/main" id="{E77D180C-D0F8-C149-B6D9-01E1DD5BD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20" name="Oval 7">
              <a:extLst>
                <a:ext uri="{FF2B5EF4-FFF2-40B4-BE49-F238E27FC236}">
                  <a16:creationId xmlns:a16="http://schemas.microsoft.com/office/drawing/2014/main" id="{0FCDBDDD-CCB5-6249-984A-02882AB15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21" name="Oval 8">
              <a:extLst>
                <a:ext uri="{FF2B5EF4-FFF2-40B4-BE49-F238E27FC236}">
                  <a16:creationId xmlns:a16="http://schemas.microsoft.com/office/drawing/2014/main" id="{7863241B-8A00-5B41-98BE-7A847BC50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22" name="Oval 9">
              <a:extLst>
                <a:ext uri="{FF2B5EF4-FFF2-40B4-BE49-F238E27FC236}">
                  <a16:creationId xmlns:a16="http://schemas.microsoft.com/office/drawing/2014/main" id="{054A90FF-E8C1-FF4C-ABD4-B43098F57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pic>
        <p:nvPicPr>
          <p:cNvPr id="40967" name="Picture 14" descr="paketaro box">
            <a:extLst>
              <a:ext uri="{FF2B5EF4-FFF2-40B4-BE49-F238E27FC236}">
                <a16:creationId xmlns:a16="http://schemas.microsoft.com/office/drawing/2014/main" id="{E8995954-F033-AE4C-9274-E5DF0C98C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021" y="3107627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14" descr="paketaro box">
            <a:extLst>
              <a:ext uri="{FF2B5EF4-FFF2-40B4-BE49-F238E27FC236}">
                <a16:creationId xmlns:a16="http://schemas.microsoft.com/office/drawing/2014/main" id="{718A2315-EB46-8B4C-B9C3-398D58145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021" y="4250627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Picture 13" descr="Computer5">
            <a:extLst>
              <a:ext uri="{FF2B5EF4-FFF2-40B4-BE49-F238E27FC236}">
                <a16:creationId xmlns:a16="http://schemas.microsoft.com/office/drawing/2014/main" id="{C6C3C8FA-5AFB-6C44-A6F1-9DF4B0428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21" y="2409127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A4577E-EC7F-AA46-BBD3-4142EA2369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91021" y="2980627"/>
            <a:ext cx="579438" cy="358511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F564F4-928D-5040-9CCA-1AE7408845ED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3760063" y="3299450"/>
            <a:ext cx="91282" cy="342635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12F8E34-0A20-2540-AC50-1128BDB3FAD0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807027" y="4398133"/>
            <a:ext cx="104510" cy="235479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3" name="TextBox 13">
            <a:extLst>
              <a:ext uri="{FF2B5EF4-FFF2-40B4-BE49-F238E27FC236}">
                <a16:creationId xmlns:a16="http://schemas.microsoft.com/office/drawing/2014/main" id="{4481B801-2D8E-1946-AD86-D7F5C7002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844" y="2790127"/>
            <a:ext cx="1082348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/>
              <a:t>1.2.3.4</a:t>
            </a:r>
          </a:p>
        </p:txBody>
      </p:sp>
      <p:sp>
        <p:nvSpPr>
          <p:cNvPr id="40974" name="TextBox 14">
            <a:extLst>
              <a:ext uri="{FF2B5EF4-FFF2-40B4-BE49-F238E27FC236}">
                <a16:creationId xmlns:a16="http://schemas.microsoft.com/office/drawing/2014/main" id="{CF638080-8D1D-F842-9895-BD1E69AF9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44" y="4695127"/>
            <a:ext cx="1082348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/>
              <a:t>1.2.3.5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90B7B76-FCC4-9749-93D9-A8B74D4FB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459" y="3075877"/>
            <a:ext cx="2394479" cy="720990"/>
          </a:xfrm>
          <a:custGeom>
            <a:avLst/>
            <a:gdLst>
              <a:gd name="T0" fmla="*/ 0 w 2873375"/>
              <a:gd name="T1" fmla="*/ 0 h 865187"/>
              <a:gd name="T2" fmla="*/ 1238250 w 2873375"/>
              <a:gd name="T3" fmla="*/ 762001 h 865187"/>
              <a:gd name="T4" fmla="*/ 2873375 w 2873375"/>
              <a:gd name="T5" fmla="*/ 619126 h 865187"/>
              <a:gd name="T6" fmla="*/ 0 60000 65536"/>
              <a:gd name="T7" fmla="*/ 0 60000 65536"/>
              <a:gd name="T8" fmla="*/ 0 60000 65536"/>
              <a:gd name="T9" fmla="*/ 0 w 2873375"/>
              <a:gd name="T10" fmla="*/ 0 h 865187"/>
              <a:gd name="T11" fmla="*/ 2873375 w 2873375"/>
              <a:gd name="T12" fmla="*/ 865187 h 865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73375" h="865187">
                <a:moveTo>
                  <a:pt x="0" y="0"/>
                </a:moveTo>
                <a:cubicBezTo>
                  <a:pt x="379677" y="329406"/>
                  <a:pt x="759354" y="658813"/>
                  <a:pt x="1238250" y="762000"/>
                </a:cubicBezTo>
                <a:cubicBezTo>
                  <a:pt x="1717146" y="865187"/>
                  <a:pt x="2873375" y="619125"/>
                  <a:pt x="2873375" y="619125"/>
                </a:cubicBezTo>
              </a:path>
            </a:pathLst>
          </a:custGeom>
          <a:noFill/>
          <a:ln w="25400">
            <a:solidFill>
              <a:schemeClr val="tx1"/>
            </a:solidFill>
            <a:miter lim="800000"/>
            <a:headEnd type="arrow" w="lg" len="lg"/>
            <a:tailEnd type="arrow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latin typeface="Calibri" panose="020F0502020204030204" pitchFamily="34" charset="0"/>
            </a:endParaRPr>
          </a:p>
        </p:txBody>
      </p:sp>
      <p:pic>
        <p:nvPicPr>
          <p:cNvPr id="40976" name="Picture 14" descr="paketaro box">
            <a:extLst>
              <a:ext uri="{FF2B5EF4-FFF2-40B4-BE49-F238E27FC236}">
                <a16:creationId xmlns:a16="http://schemas.microsoft.com/office/drawing/2014/main" id="{08AD3D23-9D1A-7B4D-8124-3C492E95D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21" y="4266502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9794A3C-BB97-DF4E-A64C-072A0BB89586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831126" y="3795544"/>
            <a:ext cx="1013354" cy="5556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arrow" w="med" len="med"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978" name="TextBox 25">
            <a:extLst>
              <a:ext uri="{FF2B5EF4-FFF2-40B4-BE49-F238E27FC236}">
                <a16:creationId xmlns:a16="http://schemas.microsoft.com/office/drawing/2014/main" id="{AB0C958B-1805-2344-B6A5-4A9C2FAA9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504" y="3485981"/>
            <a:ext cx="819136" cy="60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 dirty="0"/>
              <a:t>DNS</a:t>
            </a:r>
          </a:p>
          <a:p>
            <a:pPr eaLnBrk="1" hangingPunct="1"/>
            <a:r>
              <a:rPr lang="en-US" altLang="zh-CN" sz="1667" dirty="0"/>
              <a:t>query</a:t>
            </a:r>
          </a:p>
        </p:txBody>
      </p:sp>
      <p:sp>
        <p:nvSpPr>
          <p:cNvPr id="40979" name="TextBox 26">
            <a:extLst>
              <a:ext uri="{FF2B5EF4-FFF2-40B4-BE49-F238E27FC236}">
                <a16:creationId xmlns:a16="http://schemas.microsoft.com/office/drawing/2014/main" id="{A8DB7973-DB9A-B340-9939-CB9D117A9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29" y="5028902"/>
            <a:ext cx="2512952" cy="3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67" dirty="0"/>
              <a:t>local DNS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1" descr="paketaro box">
            <a:extLst>
              <a:ext uri="{FF2B5EF4-FFF2-40B4-BE49-F238E27FC236}">
                <a16:creationId xmlns:a16="http://schemas.microsoft.com/office/drawing/2014/main" id="{DDFAFDF6-3137-4248-805D-9E78B306C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Rectangle 10">
            <a:extLst>
              <a:ext uri="{FF2B5EF4-FFF2-40B4-BE49-F238E27FC236}">
                <a16:creationId xmlns:a16="http://schemas.microsoft.com/office/drawing/2014/main" id="{FC8D93B7-CFBC-6B4D-9803-50E2A23E40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2ABB2805-5513-824C-8D69-F14A01FBE46F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1CC9E4D9-7AAA-4440-ACE2-99190EC9B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DF86B266-C4A1-9E4A-8206-8A5CA7754E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141EEC16-1285-B54D-A59F-A744BABBF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58DFAC81-FB37-2E42-B38D-CA05122A05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3D6ED5EC-7ECA-3345-8D60-36E2690D4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AEF582ED-CB33-2649-9799-C9EF18090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44038" name="Rectangle 12">
            <a:extLst>
              <a:ext uri="{FF2B5EF4-FFF2-40B4-BE49-F238E27FC236}">
                <a16:creationId xmlns:a16="http://schemas.microsoft.com/office/drawing/2014/main" id="{1BF360A0-F9C5-8A42-B2F9-D35F4A19F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320" y="1076415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 err="1">
                <a:solidFill>
                  <a:srgbClr val="000000"/>
                </a:solidFill>
                <a:latin typeface="Arial" panose="020B0604020202020204" pitchFamily="34" charset="0"/>
              </a:rPr>
              <a:t>cnn.com</a:t>
            </a: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 (content provider)</a:t>
            </a:r>
          </a:p>
        </p:txBody>
      </p:sp>
      <p:pic>
        <p:nvPicPr>
          <p:cNvPr id="44039" name="Picture 13" descr="Computer5">
            <a:extLst>
              <a:ext uri="{FF2B5EF4-FFF2-40B4-BE49-F238E27FC236}">
                <a16:creationId xmlns:a16="http://schemas.microsoft.com/office/drawing/2014/main" id="{DB959C96-37DA-C843-A68D-9130521C7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4" descr="paketaro box">
            <a:extLst>
              <a:ext uri="{FF2B5EF4-FFF2-40B4-BE49-F238E27FC236}">
                <a16:creationId xmlns:a16="http://schemas.microsoft.com/office/drawing/2014/main" id="{62895F62-571D-E749-B417-65CB02046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1" name="Picture 15" descr="paketaro box">
            <a:extLst>
              <a:ext uri="{FF2B5EF4-FFF2-40B4-BE49-F238E27FC236}">
                <a16:creationId xmlns:a16="http://schemas.microsoft.com/office/drawing/2014/main" id="{7A503283-B389-E54A-876C-52101DFAD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3" name="Line 19">
            <a:extLst>
              <a:ext uri="{FF2B5EF4-FFF2-40B4-BE49-F238E27FC236}">
                <a16:creationId xmlns:a16="http://schemas.microsoft.com/office/drawing/2014/main" id="{A1760F19-5EE4-2B45-A338-E6FEB9528A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4044" name="Line 20">
            <a:extLst>
              <a:ext uri="{FF2B5EF4-FFF2-40B4-BE49-F238E27FC236}">
                <a16:creationId xmlns:a16="http://schemas.microsoft.com/office/drawing/2014/main" id="{8DA0338C-B27E-6A45-AA19-C06A41FDA3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4045" name="Rectangle 21">
            <a:extLst>
              <a:ext uri="{FF2B5EF4-FFF2-40B4-BE49-F238E27FC236}">
                <a16:creationId xmlns:a16="http://schemas.microsoft.com/office/drawing/2014/main" id="{BFF52FE5-D441-3A4F-AE94-66C2A435B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4046" name="Rectangle 22">
            <a:extLst>
              <a:ext uri="{FF2B5EF4-FFF2-40B4-BE49-F238E27FC236}">
                <a16:creationId xmlns:a16="http://schemas.microsoft.com/office/drawing/2014/main" id="{139058BA-F6F7-AD4E-BCD1-B7FA4991C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44047" name="Picture 27" descr="paketaro box">
            <a:extLst>
              <a:ext uri="{FF2B5EF4-FFF2-40B4-BE49-F238E27FC236}">
                <a16:creationId xmlns:a16="http://schemas.microsoft.com/office/drawing/2014/main" id="{76853112-BC8D-9848-8EF9-933E503B9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8" name="Picture 28" descr="paketaro box">
            <a:extLst>
              <a:ext uri="{FF2B5EF4-FFF2-40B4-BE49-F238E27FC236}">
                <a16:creationId xmlns:a16="http://schemas.microsoft.com/office/drawing/2014/main" id="{C5C12D86-4BCE-C641-A13E-36DE484C4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1" descr="paketaro box">
            <a:extLst>
              <a:ext uri="{FF2B5EF4-FFF2-40B4-BE49-F238E27FC236}">
                <a16:creationId xmlns:a16="http://schemas.microsoft.com/office/drawing/2014/main" id="{9EDEC61D-42EB-8849-A6DD-181D87A1E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50" name="Rectangle 32">
            <a:extLst>
              <a:ext uri="{FF2B5EF4-FFF2-40B4-BE49-F238E27FC236}">
                <a16:creationId xmlns:a16="http://schemas.microsoft.com/office/drawing/2014/main" id="{1E14F109-4E6B-6542-965F-01F331E1F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44051" name="Rectangle 45">
            <a:extLst>
              <a:ext uri="{FF2B5EF4-FFF2-40B4-BE49-F238E27FC236}">
                <a16:creationId xmlns:a16="http://schemas.microsoft.com/office/drawing/2014/main" id="{1FC9414B-BC3C-0B40-BEC6-4EF88ED0B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3294112"/>
            <a:ext cx="182691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chemeClr val="accent1"/>
                </a:solidFill>
                <a:latin typeface="Arial" panose="020B0604020202020204" pitchFamily="34" charset="0"/>
              </a:rPr>
              <a:t>GET </a:t>
            </a:r>
            <a:r>
              <a:rPr lang="en-US" altLang="zh-CN" sz="1500" dirty="0" err="1">
                <a:solidFill>
                  <a:schemeClr val="accent1"/>
                </a:solidFill>
                <a:latin typeface="Arial" panose="020B0604020202020204" pitchFamily="34" charset="0"/>
              </a:rPr>
              <a:t>index.html</a:t>
            </a:r>
            <a:endParaRPr lang="en-US" altLang="zh-CN" sz="15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44052" name="Slide Number Placeholder 2">
            <a:extLst>
              <a:ext uri="{FF2B5EF4-FFF2-40B4-BE49-F238E27FC236}">
                <a16:creationId xmlns:a16="http://schemas.microsoft.com/office/drawing/2014/main" id="{8AB6CA05-456E-994C-AE78-C68D63EE5283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833C4E7-F89C-A94A-A80C-566C1AC97AB2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62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44053" name="Rectangle 46">
            <a:extLst>
              <a:ext uri="{FF2B5EF4-FFF2-40B4-BE49-F238E27FC236}">
                <a16:creationId xmlns:a16="http://schemas.microsoft.com/office/drawing/2014/main" id="{8283FC38-EB27-3D42-9427-5F9DAE362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2611" y="3286125"/>
            <a:ext cx="285749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chemeClr val="accent1"/>
                </a:solidFill>
                <a:latin typeface="Arial" panose="020B0604020202020204" pitchFamily="34" charset="0"/>
              </a:rPr>
              <a:t>http://</a:t>
            </a:r>
            <a:r>
              <a:rPr lang="en-US" altLang="zh-CN" sz="1500" dirty="0" err="1">
                <a:solidFill>
                  <a:schemeClr val="accent1"/>
                </a:solidFill>
                <a:latin typeface="Arial" panose="020B0604020202020204" pitchFamily="34" charset="0"/>
              </a:rPr>
              <a:t>cache.cnn.com</a:t>
            </a:r>
            <a:r>
              <a:rPr lang="en-US" altLang="zh-CN" sz="1500" dirty="0">
                <a:solidFill>
                  <a:schemeClr val="accent1"/>
                </a:solidFill>
                <a:latin typeface="Arial" panose="020B0604020202020204" pitchFamily="34" charset="0"/>
              </a:rPr>
              <a:t>/</a:t>
            </a:r>
            <a:r>
              <a:rPr lang="en-US" altLang="zh-CN" sz="1500" dirty="0" err="1">
                <a:solidFill>
                  <a:schemeClr val="accent1"/>
                </a:solidFill>
                <a:latin typeface="Arial" panose="020B0604020202020204" pitchFamily="34" charset="0"/>
              </a:rPr>
              <a:t>foo.jpg</a:t>
            </a:r>
            <a:endParaRPr lang="en-US" altLang="zh-CN" sz="15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AD7AB36-CEDD-BD40-933E-B06321593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4056" name="Picture 31" descr="paketaro box">
            <a:extLst>
              <a:ext uri="{FF2B5EF4-FFF2-40B4-BE49-F238E27FC236}">
                <a16:creationId xmlns:a16="http://schemas.microsoft.com/office/drawing/2014/main" id="{A0B1AF99-1F56-7D47-8B2C-7037E5B41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7" name="Picture 31" descr="paketaro box">
            <a:extLst>
              <a:ext uri="{FF2B5EF4-FFF2-40B4-BE49-F238E27FC236}">
                <a16:creationId xmlns:a16="http://schemas.microsoft.com/office/drawing/2014/main" id="{0FFFB46C-BCC1-0B4A-AB42-6FA8EA90E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8" name="Picture 31" descr="paketaro box">
            <a:extLst>
              <a:ext uri="{FF2B5EF4-FFF2-40B4-BE49-F238E27FC236}">
                <a16:creationId xmlns:a16="http://schemas.microsoft.com/office/drawing/2014/main" id="{1968C7AD-E874-E549-8F3B-D49168C5B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9" name="Picture 31" descr="paketaro box">
            <a:extLst>
              <a:ext uri="{FF2B5EF4-FFF2-40B4-BE49-F238E27FC236}">
                <a16:creationId xmlns:a16="http://schemas.microsoft.com/office/drawing/2014/main" id="{6D18461E-F759-5348-864E-330E198AA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60" name="Picture 31" descr="paketaro box">
            <a:extLst>
              <a:ext uri="{FF2B5EF4-FFF2-40B4-BE49-F238E27FC236}">
                <a16:creationId xmlns:a16="http://schemas.microsoft.com/office/drawing/2014/main" id="{C5412E7D-541C-354D-A1CF-E1668EB3D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04689941-341D-0948-BC5A-9E838520B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4062" name="Picture 31" descr="paketaro box">
            <a:extLst>
              <a:ext uri="{FF2B5EF4-FFF2-40B4-BE49-F238E27FC236}">
                <a16:creationId xmlns:a16="http://schemas.microsoft.com/office/drawing/2014/main" id="{BF6F8D47-84CD-6D4D-9F63-01B00F550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63" name="Picture 31" descr="paketaro box">
            <a:extLst>
              <a:ext uri="{FF2B5EF4-FFF2-40B4-BE49-F238E27FC236}">
                <a16:creationId xmlns:a16="http://schemas.microsoft.com/office/drawing/2014/main" id="{E045B907-1628-AB41-93BE-C39086371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64" name="Rectangle 32">
            <a:extLst>
              <a:ext uri="{FF2B5EF4-FFF2-40B4-BE49-F238E27FC236}">
                <a16:creationId xmlns:a16="http://schemas.microsoft.com/office/drawing/2014/main" id="{33E2ED4E-8757-4E4A-B802-60C44444C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44065" name="Rectangle 29">
            <a:extLst>
              <a:ext uri="{FF2B5EF4-FFF2-40B4-BE49-F238E27FC236}">
                <a16:creationId xmlns:a16="http://schemas.microsoft.com/office/drawing/2014/main" id="{FF83B5A8-21FD-8C42-9CF0-9F035FBD6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8235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44066" name="Rectangle 30">
            <a:extLst>
              <a:ext uri="{FF2B5EF4-FFF2-40B4-BE49-F238E27FC236}">
                <a16:creationId xmlns:a16="http://schemas.microsoft.com/office/drawing/2014/main" id="{0E70A781-5DDA-2B4C-8CD1-CE70725ED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44067" name="TextBox 49">
            <a:extLst>
              <a:ext uri="{FF2B5EF4-FFF2-40B4-BE49-F238E27FC236}">
                <a16:creationId xmlns:a16="http://schemas.microsoft.com/office/drawing/2014/main" id="{30C221E3-7788-4142-B119-C55928A36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user</a:t>
            </a:r>
          </a:p>
        </p:txBody>
      </p:sp>
      <p:sp>
        <p:nvSpPr>
          <p:cNvPr id="40" name="Rectangle 17">
            <a:extLst>
              <a:ext uri="{FF2B5EF4-FFF2-40B4-BE49-F238E27FC236}">
                <a16:creationId xmlns:a16="http://schemas.microsoft.com/office/drawing/2014/main" id="{F2D2DB92-2408-FC45-BCEC-68A146170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06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1" descr="paketaro box">
            <a:extLst>
              <a:ext uri="{FF2B5EF4-FFF2-40B4-BE49-F238E27FC236}">
                <a16:creationId xmlns:a16="http://schemas.microsoft.com/office/drawing/2014/main" id="{2F1BEF57-7106-8645-9B60-F4741192D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Rectangle 10">
            <a:extLst>
              <a:ext uri="{FF2B5EF4-FFF2-40B4-BE49-F238E27FC236}">
                <a16:creationId xmlns:a16="http://schemas.microsoft.com/office/drawing/2014/main" id="{A435C240-FAC9-814A-82CC-FB484F1E73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3EAE69E0-B13B-9244-8144-81848D258D53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33876C02-36C4-2043-A01C-2708FF237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323108DB-6AB9-1747-B49D-0C185DAB8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3C57ECC3-08A1-5E48-8153-B26C4BD22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BBC1BE93-6AF0-D04C-9BFD-E2F5BAED3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977E8814-BA72-484F-A22E-F0227331F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89080441-35BF-0D4E-A543-D8663D6621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46086" name="Rectangle 12">
            <a:extLst>
              <a:ext uri="{FF2B5EF4-FFF2-40B4-BE49-F238E27FC236}">
                <a16:creationId xmlns:a16="http://schemas.microsoft.com/office/drawing/2014/main" id="{181B1915-0A80-4A48-BD56-070F09348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46087" name="Picture 13" descr="Computer5">
            <a:extLst>
              <a:ext uri="{FF2B5EF4-FFF2-40B4-BE49-F238E27FC236}">
                <a16:creationId xmlns:a16="http://schemas.microsoft.com/office/drawing/2014/main" id="{47A97528-FC28-F24F-AC94-7E117EF2D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Picture 14" descr="paketaro box">
            <a:extLst>
              <a:ext uri="{FF2B5EF4-FFF2-40B4-BE49-F238E27FC236}">
                <a16:creationId xmlns:a16="http://schemas.microsoft.com/office/drawing/2014/main" id="{93DFC527-12A8-1045-A357-1F9225F66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9" name="Picture 15" descr="paketaro box">
            <a:extLst>
              <a:ext uri="{FF2B5EF4-FFF2-40B4-BE49-F238E27FC236}">
                <a16:creationId xmlns:a16="http://schemas.microsoft.com/office/drawing/2014/main" id="{54FFBD71-1CA1-C248-B765-3A2B881B6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0" name="Rectangle 17">
            <a:extLst>
              <a:ext uri="{FF2B5EF4-FFF2-40B4-BE49-F238E27FC236}">
                <a16:creationId xmlns:a16="http://schemas.microsoft.com/office/drawing/2014/main" id="{A9BFBA20-9CC8-6946-BD4A-5CA7049C3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06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46091" name="Line 19">
            <a:extLst>
              <a:ext uri="{FF2B5EF4-FFF2-40B4-BE49-F238E27FC236}">
                <a16:creationId xmlns:a16="http://schemas.microsoft.com/office/drawing/2014/main" id="{25B9821B-BD6F-CB49-903F-39AA36D974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6092" name="Line 20">
            <a:extLst>
              <a:ext uri="{FF2B5EF4-FFF2-40B4-BE49-F238E27FC236}">
                <a16:creationId xmlns:a16="http://schemas.microsoft.com/office/drawing/2014/main" id="{5A35071F-0AA7-3B4A-A7AE-9A4877D79A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6093" name="Rectangle 21">
            <a:extLst>
              <a:ext uri="{FF2B5EF4-FFF2-40B4-BE49-F238E27FC236}">
                <a16:creationId xmlns:a16="http://schemas.microsoft.com/office/drawing/2014/main" id="{4F0F5AD0-CD61-3042-BE32-F627BCDF5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6094" name="Rectangle 22">
            <a:extLst>
              <a:ext uri="{FF2B5EF4-FFF2-40B4-BE49-F238E27FC236}">
                <a16:creationId xmlns:a16="http://schemas.microsoft.com/office/drawing/2014/main" id="{B64646D7-AAC3-8A4F-BB0C-4CA3B617F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46095" name="Picture 27" descr="paketaro box">
            <a:extLst>
              <a:ext uri="{FF2B5EF4-FFF2-40B4-BE49-F238E27FC236}">
                <a16:creationId xmlns:a16="http://schemas.microsoft.com/office/drawing/2014/main" id="{9B456FEC-4A89-AA49-96BB-45E1D240C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6" name="Picture 28" descr="paketaro box">
            <a:extLst>
              <a:ext uri="{FF2B5EF4-FFF2-40B4-BE49-F238E27FC236}">
                <a16:creationId xmlns:a16="http://schemas.microsoft.com/office/drawing/2014/main" id="{5B784D31-659C-554A-BC14-A4EF9EBDB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7" name="Picture 31" descr="paketaro box">
            <a:extLst>
              <a:ext uri="{FF2B5EF4-FFF2-40B4-BE49-F238E27FC236}">
                <a16:creationId xmlns:a16="http://schemas.microsoft.com/office/drawing/2014/main" id="{D26F1121-527D-B74A-B35A-D56DD6DB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8" name="Rectangle 32">
            <a:extLst>
              <a:ext uri="{FF2B5EF4-FFF2-40B4-BE49-F238E27FC236}">
                <a16:creationId xmlns:a16="http://schemas.microsoft.com/office/drawing/2014/main" id="{B0E9FF57-55F4-4149-977F-36B471849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46099" name="Slide Number Placeholder 2">
            <a:extLst>
              <a:ext uri="{FF2B5EF4-FFF2-40B4-BE49-F238E27FC236}">
                <a16:creationId xmlns:a16="http://schemas.microsoft.com/office/drawing/2014/main" id="{72F2BDCB-DF6B-4A47-94DE-8FFAE860AD3E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BD18EC1F-D934-8741-9946-B9FAB0765B3B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63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46100" name="Rectangle 46">
            <a:extLst>
              <a:ext uri="{FF2B5EF4-FFF2-40B4-BE49-F238E27FC236}">
                <a16:creationId xmlns:a16="http://schemas.microsoft.com/office/drawing/2014/main" id="{F9650ED4-C0A4-114E-AF79-388D1EE9C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0" y="2032000"/>
            <a:ext cx="196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660066"/>
                </a:solidFill>
                <a:latin typeface="Arial" panose="020B0604020202020204" pitchFamily="34" charset="0"/>
              </a:rPr>
              <a:t>DNS lookup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 err="1">
                <a:solidFill>
                  <a:srgbClr val="660066"/>
                </a:solidFill>
                <a:latin typeface="Arial" panose="020B0604020202020204" pitchFamily="34" charset="0"/>
              </a:rPr>
              <a:t>cache.cnn.com</a:t>
            </a:r>
            <a:endParaRPr lang="en-US" altLang="zh-CN" sz="1500" dirty="0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C2698E0-41E8-7A42-BA82-DC8B524AB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6102" name="Picture 31" descr="paketaro box">
            <a:extLst>
              <a:ext uri="{FF2B5EF4-FFF2-40B4-BE49-F238E27FC236}">
                <a16:creationId xmlns:a16="http://schemas.microsoft.com/office/drawing/2014/main" id="{3984A32F-14FB-8C40-904C-C825083B0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3" name="Picture 31" descr="paketaro box">
            <a:extLst>
              <a:ext uri="{FF2B5EF4-FFF2-40B4-BE49-F238E27FC236}">
                <a16:creationId xmlns:a16="http://schemas.microsoft.com/office/drawing/2014/main" id="{5201012C-9E36-C041-AC83-AD6B2E7B1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4" name="Picture 31" descr="paketaro box">
            <a:extLst>
              <a:ext uri="{FF2B5EF4-FFF2-40B4-BE49-F238E27FC236}">
                <a16:creationId xmlns:a16="http://schemas.microsoft.com/office/drawing/2014/main" id="{63544A45-CEA8-1342-A6C6-135B743E2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5" name="Picture 31" descr="paketaro box">
            <a:extLst>
              <a:ext uri="{FF2B5EF4-FFF2-40B4-BE49-F238E27FC236}">
                <a16:creationId xmlns:a16="http://schemas.microsoft.com/office/drawing/2014/main" id="{B8F31146-A469-7740-9CFC-E35814346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6" name="Picture 31" descr="paketaro box">
            <a:extLst>
              <a:ext uri="{FF2B5EF4-FFF2-40B4-BE49-F238E27FC236}">
                <a16:creationId xmlns:a16="http://schemas.microsoft.com/office/drawing/2014/main" id="{92782ED0-8757-2F4D-851C-A8436C14F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B8038A99-F465-5243-A571-C35A89A06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6108" name="Picture 31" descr="paketaro box">
            <a:extLst>
              <a:ext uri="{FF2B5EF4-FFF2-40B4-BE49-F238E27FC236}">
                <a16:creationId xmlns:a16="http://schemas.microsoft.com/office/drawing/2014/main" id="{096FFF22-8FAA-2C41-B6E4-A592C2B78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9" name="Picture 31" descr="paketaro box">
            <a:extLst>
              <a:ext uri="{FF2B5EF4-FFF2-40B4-BE49-F238E27FC236}">
                <a16:creationId xmlns:a16="http://schemas.microsoft.com/office/drawing/2014/main" id="{23422D1E-32A6-1548-820E-4427D81D1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10" name="Rectangle 32">
            <a:extLst>
              <a:ext uri="{FF2B5EF4-FFF2-40B4-BE49-F238E27FC236}">
                <a16:creationId xmlns:a16="http://schemas.microsoft.com/office/drawing/2014/main" id="{574CE0F3-F962-D64D-9413-C47E42210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46111" name="Line 23">
            <a:extLst>
              <a:ext uri="{FF2B5EF4-FFF2-40B4-BE49-F238E27FC236}">
                <a16:creationId xmlns:a16="http://schemas.microsoft.com/office/drawing/2014/main" id="{E677E25B-510F-984F-8627-64FFC87863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6112" name="Line 24">
            <a:extLst>
              <a:ext uri="{FF2B5EF4-FFF2-40B4-BE49-F238E27FC236}">
                <a16:creationId xmlns:a16="http://schemas.microsoft.com/office/drawing/2014/main" id="{D3418620-C6AD-8148-A88E-1E7B009FEB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6113" name="Rectangle 25">
            <a:extLst>
              <a:ext uri="{FF2B5EF4-FFF2-40B4-BE49-F238E27FC236}">
                <a16:creationId xmlns:a16="http://schemas.microsoft.com/office/drawing/2014/main" id="{5E46D041-601D-ED49-86F1-F8CF7AED4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46114" name="Rectangle 26">
            <a:extLst>
              <a:ext uri="{FF2B5EF4-FFF2-40B4-BE49-F238E27FC236}">
                <a16:creationId xmlns:a16="http://schemas.microsoft.com/office/drawing/2014/main" id="{37BCA2F6-80DE-6840-9A1D-F89B80D96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46115" name="Rectangle 46">
            <a:extLst>
              <a:ext uri="{FF2B5EF4-FFF2-40B4-BE49-F238E27FC236}">
                <a16:creationId xmlns:a16="http://schemas.microsoft.com/office/drawing/2014/main" id="{A856EE36-2706-CD4A-98CE-5BE8B954E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1840" y="3294112"/>
            <a:ext cx="2158999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660066"/>
                </a:solidFill>
                <a:latin typeface="Arial" panose="020B0604020202020204" pitchFamily="34" charset="0"/>
              </a:rPr>
              <a:t>ALIAS: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 err="1">
                <a:solidFill>
                  <a:srgbClr val="660066"/>
                </a:solidFill>
                <a:latin typeface="Arial" panose="020B0604020202020204" pitchFamily="34" charset="0"/>
              </a:rPr>
              <a:t>g.akamai.net</a:t>
            </a:r>
            <a:endParaRPr lang="en-US" altLang="zh-CN" sz="1500" dirty="0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46116" name="Rectangle 29">
            <a:extLst>
              <a:ext uri="{FF2B5EF4-FFF2-40B4-BE49-F238E27FC236}">
                <a16:creationId xmlns:a16="http://schemas.microsoft.com/office/drawing/2014/main" id="{16F9AF92-9EC0-2B4A-8636-017A0349D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3408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46117" name="Rectangle 30">
            <a:extLst>
              <a:ext uri="{FF2B5EF4-FFF2-40B4-BE49-F238E27FC236}">
                <a16:creationId xmlns:a16="http://schemas.microsoft.com/office/drawing/2014/main" id="{7905ABAD-D896-7A41-975B-97115CB73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4908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44" name="TextBox 49">
            <a:extLst>
              <a:ext uri="{FF2B5EF4-FFF2-40B4-BE49-F238E27FC236}">
                <a16:creationId xmlns:a16="http://schemas.microsoft.com/office/drawing/2014/main" id="{3785C2B6-D02C-1F48-8767-77562328D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user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1" descr="paketaro box">
            <a:extLst>
              <a:ext uri="{FF2B5EF4-FFF2-40B4-BE49-F238E27FC236}">
                <a16:creationId xmlns:a16="http://schemas.microsoft.com/office/drawing/2014/main" id="{37110680-B8C0-A043-B042-DED68DF3D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Rectangle 10">
            <a:extLst>
              <a:ext uri="{FF2B5EF4-FFF2-40B4-BE49-F238E27FC236}">
                <a16:creationId xmlns:a16="http://schemas.microsoft.com/office/drawing/2014/main" id="{DC9311E8-6357-934D-AAB2-FE04C733A0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753BBE1C-1C36-5044-AA9A-5EE0A5AFC387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86AE8938-F9E0-BC41-9A53-9B9318330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9B709316-1275-664D-8FF9-CB95D8541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30A63466-726A-C64A-93D8-0ACEAFC36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F3B1A9C4-B9DC-BD41-82FB-871BB34242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A9F539F8-F9A6-7E46-AEA3-4EBB1851D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A6C3E481-D6A5-1A4E-9010-30C831EF6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48134" name="Rectangle 12">
            <a:extLst>
              <a:ext uri="{FF2B5EF4-FFF2-40B4-BE49-F238E27FC236}">
                <a16:creationId xmlns:a16="http://schemas.microsoft.com/office/drawing/2014/main" id="{F7C2B788-C855-E547-B989-CBE0EE6B9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48135" name="Picture 13" descr="Computer5">
            <a:extLst>
              <a:ext uri="{FF2B5EF4-FFF2-40B4-BE49-F238E27FC236}">
                <a16:creationId xmlns:a16="http://schemas.microsoft.com/office/drawing/2014/main" id="{FF35298C-6D69-3144-911B-8631BFAEA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6" name="Picture 14" descr="paketaro box">
            <a:extLst>
              <a:ext uri="{FF2B5EF4-FFF2-40B4-BE49-F238E27FC236}">
                <a16:creationId xmlns:a16="http://schemas.microsoft.com/office/drawing/2014/main" id="{15230778-ABB7-9446-B293-992DB3303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7" name="Picture 15" descr="paketaro box">
            <a:extLst>
              <a:ext uri="{FF2B5EF4-FFF2-40B4-BE49-F238E27FC236}">
                <a16:creationId xmlns:a16="http://schemas.microsoft.com/office/drawing/2014/main" id="{0DD4AC62-7918-484E-8260-08BD3BECE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9" name="Line 19">
            <a:extLst>
              <a:ext uri="{FF2B5EF4-FFF2-40B4-BE49-F238E27FC236}">
                <a16:creationId xmlns:a16="http://schemas.microsoft.com/office/drawing/2014/main" id="{259B6C8B-3841-6F4E-A3CF-BF6ED1A346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8140" name="Line 20">
            <a:extLst>
              <a:ext uri="{FF2B5EF4-FFF2-40B4-BE49-F238E27FC236}">
                <a16:creationId xmlns:a16="http://schemas.microsoft.com/office/drawing/2014/main" id="{4F64F50C-F19E-E34E-A46F-5269FC8CE3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8141" name="Rectangle 21">
            <a:extLst>
              <a:ext uri="{FF2B5EF4-FFF2-40B4-BE49-F238E27FC236}">
                <a16:creationId xmlns:a16="http://schemas.microsoft.com/office/drawing/2014/main" id="{D5779945-CB02-9945-8C7A-2507C8A55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8142" name="Rectangle 22">
            <a:extLst>
              <a:ext uri="{FF2B5EF4-FFF2-40B4-BE49-F238E27FC236}">
                <a16:creationId xmlns:a16="http://schemas.microsoft.com/office/drawing/2014/main" id="{75D56988-B1F4-714C-AF42-290CCFA55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48143" name="Picture 27" descr="paketaro box">
            <a:extLst>
              <a:ext uri="{FF2B5EF4-FFF2-40B4-BE49-F238E27FC236}">
                <a16:creationId xmlns:a16="http://schemas.microsoft.com/office/drawing/2014/main" id="{B6F039B6-C9AA-564B-AEBD-07461A145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4" name="Picture 28" descr="paketaro box">
            <a:extLst>
              <a:ext uri="{FF2B5EF4-FFF2-40B4-BE49-F238E27FC236}">
                <a16:creationId xmlns:a16="http://schemas.microsoft.com/office/drawing/2014/main" id="{882B09F5-777E-6446-A9BF-1A795791F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5" name="Rectangle 29">
            <a:extLst>
              <a:ext uri="{FF2B5EF4-FFF2-40B4-BE49-F238E27FC236}">
                <a16:creationId xmlns:a16="http://schemas.microsoft.com/office/drawing/2014/main" id="{68B817C6-0BCC-9948-A4EB-8EB7226FE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6364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48146" name="Rectangle 30">
            <a:extLst>
              <a:ext uri="{FF2B5EF4-FFF2-40B4-BE49-F238E27FC236}">
                <a16:creationId xmlns:a16="http://schemas.microsoft.com/office/drawing/2014/main" id="{E386B4A1-7EC0-CF4F-905A-128B93CF9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864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48147" name="Picture 31" descr="paketaro box">
            <a:extLst>
              <a:ext uri="{FF2B5EF4-FFF2-40B4-BE49-F238E27FC236}">
                <a16:creationId xmlns:a16="http://schemas.microsoft.com/office/drawing/2014/main" id="{C578D6F7-0EF8-444E-B619-95A96E05B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8" name="Rectangle 32">
            <a:extLst>
              <a:ext uri="{FF2B5EF4-FFF2-40B4-BE49-F238E27FC236}">
                <a16:creationId xmlns:a16="http://schemas.microsoft.com/office/drawing/2014/main" id="{2607F9E7-354D-EA42-81DA-B2D76B4FB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48149" name="Slide Number Placeholder 2">
            <a:extLst>
              <a:ext uri="{FF2B5EF4-FFF2-40B4-BE49-F238E27FC236}">
                <a16:creationId xmlns:a16="http://schemas.microsoft.com/office/drawing/2014/main" id="{E9912B31-B5E6-8447-89BD-4D9424D19101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F857236A-2F25-0B49-9677-04883F4A9072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64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6175E6B-FFE7-904F-9D86-19394AFA6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8151" name="Picture 31" descr="paketaro box">
            <a:extLst>
              <a:ext uri="{FF2B5EF4-FFF2-40B4-BE49-F238E27FC236}">
                <a16:creationId xmlns:a16="http://schemas.microsoft.com/office/drawing/2014/main" id="{9F62AC99-A69B-8D45-8161-07D4EEC9A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2" name="Picture 31" descr="paketaro box">
            <a:extLst>
              <a:ext uri="{FF2B5EF4-FFF2-40B4-BE49-F238E27FC236}">
                <a16:creationId xmlns:a16="http://schemas.microsoft.com/office/drawing/2014/main" id="{70ED3FE2-731A-1B46-A8E1-92A12B12D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3" name="Picture 31" descr="paketaro box">
            <a:extLst>
              <a:ext uri="{FF2B5EF4-FFF2-40B4-BE49-F238E27FC236}">
                <a16:creationId xmlns:a16="http://schemas.microsoft.com/office/drawing/2014/main" id="{A48C2AEA-24E2-344E-8E31-CA9625E26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4" name="Picture 31" descr="paketaro box">
            <a:extLst>
              <a:ext uri="{FF2B5EF4-FFF2-40B4-BE49-F238E27FC236}">
                <a16:creationId xmlns:a16="http://schemas.microsoft.com/office/drawing/2014/main" id="{B3219FCB-FEF5-C14A-AE0C-964BDE953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5" name="Picture 31" descr="paketaro box">
            <a:extLst>
              <a:ext uri="{FF2B5EF4-FFF2-40B4-BE49-F238E27FC236}">
                <a16:creationId xmlns:a16="http://schemas.microsoft.com/office/drawing/2014/main" id="{47126E48-F1D6-2F43-AAF3-07F310D2E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91B8D79E-D1FF-774A-AD74-FC185D930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8157" name="Picture 31" descr="paketaro box">
            <a:extLst>
              <a:ext uri="{FF2B5EF4-FFF2-40B4-BE49-F238E27FC236}">
                <a16:creationId xmlns:a16="http://schemas.microsoft.com/office/drawing/2014/main" id="{BDB1C366-B004-9742-A776-2043E43A6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8" name="Picture 31" descr="paketaro box">
            <a:extLst>
              <a:ext uri="{FF2B5EF4-FFF2-40B4-BE49-F238E27FC236}">
                <a16:creationId xmlns:a16="http://schemas.microsoft.com/office/drawing/2014/main" id="{B9510C9D-8A6A-F847-8FC2-B5F9890E4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59" name="Rectangle 32">
            <a:extLst>
              <a:ext uri="{FF2B5EF4-FFF2-40B4-BE49-F238E27FC236}">
                <a16:creationId xmlns:a16="http://schemas.microsoft.com/office/drawing/2014/main" id="{4A8B78A4-1D74-A844-8CEE-96EC40B21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48160" name="Line 23">
            <a:extLst>
              <a:ext uri="{FF2B5EF4-FFF2-40B4-BE49-F238E27FC236}">
                <a16:creationId xmlns:a16="http://schemas.microsoft.com/office/drawing/2014/main" id="{853F15CC-D8F0-594B-9F22-98CEB5A4BB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8161" name="Line 24">
            <a:extLst>
              <a:ext uri="{FF2B5EF4-FFF2-40B4-BE49-F238E27FC236}">
                <a16:creationId xmlns:a16="http://schemas.microsoft.com/office/drawing/2014/main" id="{79669E2C-9FFA-8A46-B448-74E8A396FD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8162" name="Rectangle 25">
            <a:extLst>
              <a:ext uri="{FF2B5EF4-FFF2-40B4-BE49-F238E27FC236}">
                <a16:creationId xmlns:a16="http://schemas.microsoft.com/office/drawing/2014/main" id="{1AD308C0-69E1-2546-8FE3-AD10F3E34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48163" name="Rectangle 26">
            <a:extLst>
              <a:ext uri="{FF2B5EF4-FFF2-40B4-BE49-F238E27FC236}">
                <a16:creationId xmlns:a16="http://schemas.microsoft.com/office/drawing/2014/main" id="{B7B12CC7-15AA-3647-84A6-C9D728DBD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48164" name="Line 33">
            <a:extLst>
              <a:ext uri="{FF2B5EF4-FFF2-40B4-BE49-F238E27FC236}">
                <a16:creationId xmlns:a16="http://schemas.microsoft.com/office/drawing/2014/main" id="{8F7FA5AF-1FBD-5F40-AA46-FB0068467A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022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8165" name="Line 34">
            <a:extLst>
              <a:ext uri="{FF2B5EF4-FFF2-40B4-BE49-F238E27FC236}">
                <a16:creationId xmlns:a16="http://schemas.microsoft.com/office/drawing/2014/main" id="{49440175-B647-B741-A7A9-14985340A3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149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48166" name="Rectangle 38">
            <a:extLst>
              <a:ext uri="{FF2B5EF4-FFF2-40B4-BE49-F238E27FC236}">
                <a16:creationId xmlns:a16="http://schemas.microsoft.com/office/drawing/2014/main" id="{D2B16654-92BB-8A41-8B9C-8B1CD3B39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3238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48167" name="Rectangle 51">
            <a:extLst>
              <a:ext uri="{FF2B5EF4-FFF2-40B4-BE49-F238E27FC236}">
                <a16:creationId xmlns:a16="http://schemas.microsoft.com/office/drawing/2014/main" id="{BACA97F5-8775-0D4F-ADBF-93A1DB1DB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2794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48168" name="Rectangle 46">
            <a:extLst>
              <a:ext uri="{FF2B5EF4-FFF2-40B4-BE49-F238E27FC236}">
                <a16:creationId xmlns:a16="http://schemas.microsoft.com/office/drawing/2014/main" id="{D5757F12-EB3F-5C4D-9433-3EF675EF4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500" y="3492500"/>
            <a:ext cx="196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660066"/>
                </a:solidFill>
                <a:latin typeface="Arial" panose="020B0604020202020204" pitchFamily="34" charset="0"/>
              </a:rPr>
              <a:t>ALIAS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660066"/>
                </a:solidFill>
                <a:latin typeface="Arial" panose="020B0604020202020204" pitchFamily="34" charset="0"/>
              </a:rPr>
              <a:t>a73.g.akamai.net</a:t>
            </a:r>
          </a:p>
        </p:txBody>
      </p:sp>
      <p:sp>
        <p:nvSpPr>
          <p:cNvPr id="48169" name="Rectangle 46">
            <a:extLst>
              <a:ext uri="{FF2B5EF4-FFF2-40B4-BE49-F238E27FC236}">
                <a16:creationId xmlns:a16="http://schemas.microsoft.com/office/drawing/2014/main" id="{25528B79-4582-1B4D-A58D-FDF4A792B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4880" y="1968500"/>
            <a:ext cx="196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660066"/>
                </a:solidFill>
                <a:latin typeface="Arial" panose="020B0604020202020204" pitchFamily="34" charset="0"/>
              </a:rPr>
              <a:t>DNS lookup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 err="1">
                <a:solidFill>
                  <a:srgbClr val="660066"/>
                </a:solidFill>
                <a:latin typeface="Arial" panose="020B0604020202020204" pitchFamily="34" charset="0"/>
              </a:rPr>
              <a:t>g.akamai.net</a:t>
            </a:r>
            <a:endParaRPr lang="en-US" altLang="zh-CN" sz="1500" dirty="0">
              <a:solidFill>
                <a:srgbClr val="660066"/>
              </a:solidFill>
              <a:latin typeface="Arial" panose="020B0604020202020204" pitchFamily="34" charset="0"/>
            </a:endParaRPr>
          </a:p>
        </p:txBody>
      </p:sp>
      <p:sp>
        <p:nvSpPr>
          <p:cNvPr id="48" name="TextBox 49">
            <a:extLst>
              <a:ext uri="{FF2B5EF4-FFF2-40B4-BE49-F238E27FC236}">
                <a16:creationId xmlns:a16="http://schemas.microsoft.com/office/drawing/2014/main" id="{D296DDE3-9B57-0B42-A3C6-02A015A50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user</a:t>
            </a:r>
          </a:p>
        </p:txBody>
      </p:sp>
      <p:sp>
        <p:nvSpPr>
          <p:cNvPr id="49" name="Rectangle 17">
            <a:extLst>
              <a:ext uri="{FF2B5EF4-FFF2-40B4-BE49-F238E27FC236}">
                <a16:creationId xmlns:a16="http://schemas.microsoft.com/office/drawing/2014/main" id="{A7455255-C557-2E43-9125-89A441DD8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06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1" descr="paketaro box">
            <a:extLst>
              <a:ext uri="{FF2B5EF4-FFF2-40B4-BE49-F238E27FC236}">
                <a16:creationId xmlns:a16="http://schemas.microsoft.com/office/drawing/2014/main" id="{029B6835-3AE3-444A-BC4D-87994C32B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10">
            <a:extLst>
              <a:ext uri="{FF2B5EF4-FFF2-40B4-BE49-F238E27FC236}">
                <a16:creationId xmlns:a16="http://schemas.microsoft.com/office/drawing/2014/main" id="{95BE4EF8-455B-C543-8B30-FE35D22161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956A3DB-0A95-6248-9A5D-34BAE6BC2492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73D46252-75EE-F94A-87B1-66599620F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753444B4-F6B1-3549-9795-BB8B537BB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B9AC0041-D91A-5748-AB71-0D852DCAC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55754B5D-8FD4-B743-94DB-6BF6D8A7F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E8D47EFF-0493-494F-8890-D69179BD20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3EFA9407-806A-C74F-BFEB-4CCD7F6FE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50182" name="Rectangle 12">
            <a:extLst>
              <a:ext uri="{FF2B5EF4-FFF2-40B4-BE49-F238E27FC236}">
                <a16:creationId xmlns:a16="http://schemas.microsoft.com/office/drawing/2014/main" id="{A4B9D6F7-B127-714D-9FDF-4AE4C85D5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50183" name="Picture 13" descr="Computer5">
            <a:extLst>
              <a:ext uri="{FF2B5EF4-FFF2-40B4-BE49-F238E27FC236}">
                <a16:creationId xmlns:a16="http://schemas.microsoft.com/office/drawing/2014/main" id="{4A9592F3-96CC-D845-9BE2-7884C74AB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14" descr="paketaro box">
            <a:extLst>
              <a:ext uri="{FF2B5EF4-FFF2-40B4-BE49-F238E27FC236}">
                <a16:creationId xmlns:a16="http://schemas.microsoft.com/office/drawing/2014/main" id="{7A5E658F-F68C-4849-8F4D-E3FFF139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5" name="Picture 15" descr="paketaro box">
            <a:extLst>
              <a:ext uri="{FF2B5EF4-FFF2-40B4-BE49-F238E27FC236}">
                <a16:creationId xmlns:a16="http://schemas.microsoft.com/office/drawing/2014/main" id="{97E01EEB-F01B-C94D-B80F-7FF9DFE83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6" name="Rectangle 17">
            <a:extLst>
              <a:ext uri="{FF2B5EF4-FFF2-40B4-BE49-F238E27FC236}">
                <a16:creationId xmlns:a16="http://schemas.microsoft.com/office/drawing/2014/main" id="{834B9A56-357E-314E-9791-7D9E969BE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06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50187" name="Line 19">
            <a:extLst>
              <a:ext uri="{FF2B5EF4-FFF2-40B4-BE49-F238E27FC236}">
                <a16:creationId xmlns:a16="http://schemas.microsoft.com/office/drawing/2014/main" id="{4EAF99C2-6765-6645-9113-4CFFFBC77D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188" name="Line 20">
            <a:extLst>
              <a:ext uri="{FF2B5EF4-FFF2-40B4-BE49-F238E27FC236}">
                <a16:creationId xmlns:a16="http://schemas.microsoft.com/office/drawing/2014/main" id="{47538D79-7EB4-B04C-A713-85837C94DB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189" name="Rectangle 21">
            <a:extLst>
              <a:ext uri="{FF2B5EF4-FFF2-40B4-BE49-F238E27FC236}">
                <a16:creationId xmlns:a16="http://schemas.microsoft.com/office/drawing/2014/main" id="{B0653DA7-D00E-2A4E-9502-AA7AD074B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0190" name="Rectangle 22">
            <a:extLst>
              <a:ext uri="{FF2B5EF4-FFF2-40B4-BE49-F238E27FC236}">
                <a16:creationId xmlns:a16="http://schemas.microsoft.com/office/drawing/2014/main" id="{E8C50947-3457-1E4D-A27E-FCFB5A333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50191" name="Picture 27" descr="paketaro box">
            <a:extLst>
              <a:ext uri="{FF2B5EF4-FFF2-40B4-BE49-F238E27FC236}">
                <a16:creationId xmlns:a16="http://schemas.microsoft.com/office/drawing/2014/main" id="{F99F7777-AF64-504C-A8A7-C78D0F8B1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2" name="Picture 28" descr="paketaro box">
            <a:extLst>
              <a:ext uri="{FF2B5EF4-FFF2-40B4-BE49-F238E27FC236}">
                <a16:creationId xmlns:a16="http://schemas.microsoft.com/office/drawing/2014/main" id="{1311F1C7-BC4E-A441-B4DC-96E620138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93" name="Rectangle 29">
            <a:extLst>
              <a:ext uri="{FF2B5EF4-FFF2-40B4-BE49-F238E27FC236}">
                <a16:creationId xmlns:a16="http://schemas.microsoft.com/office/drawing/2014/main" id="{6A00480C-ADD2-3C4D-AF36-01BC2D72D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860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50194" name="Rectangle 30">
            <a:extLst>
              <a:ext uri="{FF2B5EF4-FFF2-40B4-BE49-F238E27FC236}">
                <a16:creationId xmlns:a16="http://schemas.microsoft.com/office/drawing/2014/main" id="{2933AA04-4836-3642-9776-24AF86F19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50195" name="Picture 31" descr="paketaro box">
            <a:extLst>
              <a:ext uri="{FF2B5EF4-FFF2-40B4-BE49-F238E27FC236}">
                <a16:creationId xmlns:a16="http://schemas.microsoft.com/office/drawing/2014/main" id="{30DD8091-5B9F-3346-B529-B41A2D699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96" name="Rectangle 32">
            <a:extLst>
              <a:ext uri="{FF2B5EF4-FFF2-40B4-BE49-F238E27FC236}">
                <a16:creationId xmlns:a16="http://schemas.microsoft.com/office/drawing/2014/main" id="{ADCB31BB-5FB3-D74A-9F79-00640EBD6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0197" name="Slide Number Placeholder 2">
            <a:extLst>
              <a:ext uri="{FF2B5EF4-FFF2-40B4-BE49-F238E27FC236}">
                <a16:creationId xmlns:a16="http://schemas.microsoft.com/office/drawing/2014/main" id="{C3BE8076-D799-9A41-97BD-EA6DCE9EFBD9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DE31C5A3-94A8-544A-9786-B8F939485B88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65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959C2EF-248B-174E-8059-008260C22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0199" name="Picture 31" descr="paketaro box">
            <a:extLst>
              <a:ext uri="{FF2B5EF4-FFF2-40B4-BE49-F238E27FC236}">
                <a16:creationId xmlns:a16="http://schemas.microsoft.com/office/drawing/2014/main" id="{CA96D166-D0BD-0B45-888A-B0EDE843C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0" name="Picture 31" descr="paketaro box">
            <a:extLst>
              <a:ext uri="{FF2B5EF4-FFF2-40B4-BE49-F238E27FC236}">
                <a16:creationId xmlns:a16="http://schemas.microsoft.com/office/drawing/2014/main" id="{63B7A812-C35E-CE40-AA87-E86E760C6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1" name="Picture 31" descr="paketaro box">
            <a:extLst>
              <a:ext uri="{FF2B5EF4-FFF2-40B4-BE49-F238E27FC236}">
                <a16:creationId xmlns:a16="http://schemas.microsoft.com/office/drawing/2014/main" id="{B60235A9-45CC-514A-8718-FD2EF2132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2" name="Picture 31" descr="paketaro box">
            <a:extLst>
              <a:ext uri="{FF2B5EF4-FFF2-40B4-BE49-F238E27FC236}">
                <a16:creationId xmlns:a16="http://schemas.microsoft.com/office/drawing/2014/main" id="{2B58D5C3-1BEC-7447-BE5D-F6ADC39F2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3" name="Picture 31" descr="paketaro box">
            <a:extLst>
              <a:ext uri="{FF2B5EF4-FFF2-40B4-BE49-F238E27FC236}">
                <a16:creationId xmlns:a16="http://schemas.microsoft.com/office/drawing/2014/main" id="{41FB85F8-D88F-F34E-977D-1659E1F3E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5A899028-C8E1-B64E-B1F9-AB1ABAD44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0205" name="Picture 31" descr="paketaro box">
            <a:extLst>
              <a:ext uri="{FF2B5EF4-FFF2-40B4-BE49-F238E27FC236}">
                <a16:creationId xmlns:a16="http://schemas.microsoft.com/office/drawing/2014/main" id="{02026F29-3576-A64D-A66E-D366959D4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6" name="Picture 31" descr="paketaro box">
            <a:extLst>
              <a:ext uri="{FF2B5EF4-FFF2-40B4-BE49-F238E27FC236}">
                <a16:creationId xmlns:a16="http://schemas.microsoft.com/office/drawing/2014/main" id="{952D9738-61BC-8C4F-85AA-D6EAD9E69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207" name="Rectangle 32">
            <a:extLst>
              <a:ext uri="{FF2B5EF4-FFF2-40B4-BE49-F238E27FC236}">
                <a16:creationId xmlns:a16="http://schemas.microsoft.com/office/drawing/2014/main" id="{96AAA1FB-179D-3D40-95D3-411B0A988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0208" name="Line 23">
            <a:extLst>
              <a:ext uri="{FF2B5EF4-FFF2-40B4-BE49-F238E27FC236}">
                <a16:creationId xmlns:a16="http://schemas.microsoft.com/office/drawing/2014/main" id="{E169C99F-FC6D-0045-84DD-705CF6E140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209" name="Line 24">
            <a:extLst>
              <a:ext uri="{FF2B5EF4-FFF2-40B4-BE49-F238E27FC236}">
                <a16:creationId xmlns:a16="http://schemas.microsoft.com/office/drawing/2014/main" id="{36C3FEAD-80A4-9745-9900-2C2D175D4F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210" name="Rectangle 25">
            <a:extLst>
              <a:ext uri="{FF2B5EF4-FFF2-40B4-BE49-F238E27FC236}">
                <a16:creationId xmlns:a16="http://schemas.microsoft.com/office/drawing/2014/main" id="{919A01BA-84BB-BD47-BC89-FF1D9F7C9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0211" name="Rectangle 26">
            <a:extLst>
              <a:ext uri="{FF2B5EF4-FFF2-40B4-BE49-F238E27FC236}">
                <a16:creationId xmlns:a16="http://schemas.microsoft.com/office/drawing/2014/main" id="{B1087CDC-22D3-3644-8E43-206719D94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0212" name="Line 33">
            <a:extLst>
              <a:ext uri="{FF2B5EF4-FFF2-40B4-BE49-F238E27FC236}">
                <a16:creationId xmlns:a16="http://schemas.microsoft.com/office/drawing/2014/main" id="{03449030-4D6C-864E-BA09-931A7F4FDA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022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213" name="Line 34">
            <a:extLst>
              <a:ext uri="{FF2B5EF4-FFF2-40B4-BE49-F238E27FC236}">
                <a16:creationId xmlns:a16="http://schemas.microsoft.com/office/drawing/2014/main" id="{ED1E7787-47C8-7C47-858F-2D7B764C15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149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214" name="Rectangle 38">
            <a:extLst>
              <a:ext uri="{FF2B5EF4-FFF2-40B4-BE49-F238E27FC236}">
                <a16:creationId xmlns:a16="http://schemas.microsoft.com/office/drawing/2014/main" id="{B4F9240D-F4AB-FC47-A502-AC8FF5A71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3238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50215" name="Rectangle 51">
            <a:extLst>
              <a:ext uri="{FF2B5EF4-FFF2-40B4-BE49-F238E27FC236}">
                <a16:creationId xmlns:a16="http://schemas.microsoft.com/office/drawing/2014/main" id="{346B7CD5-4AE2-6745-9283-6A8993174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2794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50216" name="Line 39">
            <a:extLst>
              <a:ext uri="{FF2B5EF4-FFF2-40B4-BE49-F238E27FC236}">
                <a16:creationId xmlns:a16="http://schemas.microsoft.com/office/drawing/2014/main" id="{5905175D-85F3-4D4C-821F-F46FC05D31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619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217" name="Line 40">
            <a:extLst>
              <a:ext uri="{FF2B5EF4-FFF2-40B4-BE49-F238E27FC236}">
                <a16:creationId xmlns:a16="http://schemas.microsoft.com/office/drawing/2014/main" id="{B2A34985-60CB-2446-93C7-10F9C7A327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746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0218" name="Rectangle 42">
            <a:extLst>
              <a:ext uri="{FF2B5EF4-FFF2-40B4-BE49-F238E27FC236}">
                <a16:creationId xmlns:a16="http://schemas.microsoft.com/office/drawing/2014/main" id="{317725E3-45A9-6E48-969C-4ED59D018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873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50219" name="Rectangle 41">
            <a:extLst>
              <a:ext uri="{FF2B5EF4-FFF2-40B4-BE49-F238E27FC236}">
                <a16:creationId xmlns:a16="http://schemas.microsoft.com/office/drawing/2014/main" id="{8FC62C59-6097-FC4B-B2D6-C8858444F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492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50220" name="Rectangle 46">
            <a:extLst>
              <a:ext uri="{FF2B5EF4-FFF2-40B4-BE49-F238E27FC236}">
                <a16:creationId xmlns:a16="http://schemas.microsoft.com/office/drawing/2014/main" id="{0CE5E299-FA03-8B4F-A1D8-82CC2FC2F93E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2569104" y="3772958"/>
            <a:ext cx="23256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660066"/>
                </a:solidFill>
                <a:latin typeface="Arial" panose="020B0604020202020204" pitchFamily="34" charset="0"/>
              </a:rPr>
              <a:t>DNS a73.g.akamai.net</a:t>
            </a:r>
          </a:p>
        </p:txBody>
      </p:sp>
      <p:sp>
        <p:nvSpPr>
          <p:cNvPr id="50221" name="Rectangle 46">
            <a:extLst>
              <a:ext uri="{FF2B5EF4-FFF2-40B4-BE49-F238E27FC236}">
                <a16:creationId xmlns:a16="http://schemas.microsoft.com/office/drawing/2014/main" id="{1BD286EC-32F7-6846-ACD6-BF2ADAAB9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0" y="4191000"/>
            <a:ext cx="196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660066"/>
                </a:solidFill>
                <a:latin typeface="Arial" panose="020B0604020202020204" pitchFamily="34" charset="0"/>
              </a:rPr>
              <a:t>Address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660066"/>
                </a:solidFill>
                <a:latin typeface="Arial" panose="020B0604020202020204" pitchFamily="34" charset="0"/>
              </a:rPr>
              <a:t>1.2.3.4</a:t>
            </a:r>
          </a:p>
        </p:txBody>
      </p:sp>
      <p:sp>
        <p:nvSpPr>
          <p:cNvPr id="52" name="TextBox 49">
            <a:extLst>
              <a:ext uri="{FF2B5EF4-FFF2-40B4-BE49-F238E27FC236}">
                <a16:creationId xmlns:a16="http://schemas.microsoft.com/office/drawing/2014/main" id="{C2DDFD87-3783-C749-B87F-B63347DC4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user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31" descr="paketaro box">
            <a:extLst>
              <a:ext uri="{FF2B5EF4-FFF2-40B4-BE49-F238E27FC236}">
                <a16:creationId xmlns:a16="http://schemas.microsoft.com/office/drawing/2014/main" id="{212CEE34-BFC5-3B41-91E2-1BACB8373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Rectangle 10">
            <a:extLst>
              <a:ext uri="{FF2B5EF4-FFF2-40B4-BE49-F238E27FC236}">
                <a16:creationId xmlns:a16="http://schemas.microsoft.com/office/drawing/2014/main" id="{1DA32DD3-0170-334E-90F5-3DB2DBDAC0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6C6FD124-C4C9-B44B-A4C7-4FF6ED60C5DA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087DD273-FDC4-804C-AE91-DEF9A701B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7ABD1939-340C-0D40-B305-C8C4F0754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3474A884-B928-9A4A-9A45-9AF9683B33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F839173D-DC91-B84A-AFC5-7345CE4399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152E1B1B-05ED-E141-B01B-73B72D4FF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B071CDFA-5AD9-5748-B0B1-CD1C7B92F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52230" name="Rectangle 12">
            <a:extLst>
              <a:ext uri="{FF2B5EF4-FFF2-40B4-BE49-F238E27FC236}">
                <a16:creationId xmlns:a16="http://schemas.microsoft.com/office/drawing/2014/main" id="{D149D20E-A958-1140-B80F-A815BFF15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52231" name="Picture 13" descr="Computer5">
            <a:extLst>
              <a:ext uri="{FF2B5EF4-FFF2-40B4-BE49-F238E27FC236}">
                <a16:creationId xmlns:a16="http://schemas.microsoft.com/office/drawing/2014/main" id="{127726C2-63FC-7A45-AC01-5FEE5277E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2" name="Picture 14" descr="paketaro box">
            <a:extLst>
              <a:ext uri="{FF2B5EF4-FFF2-40B4-BE49-F238E27FC236}">
                <a16:creationId xmlns:a16="http://schemas.microsoft.com/office/drawing/2014/main" id="{41474DBF-B6FB-5D46-9141-1AB3FE6B8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3" name="Picture 15" descr="paketaro box">
            <a:extLst>
              <a:ext uri="{FF2B5EF4-FFF2-40B4-BE49-F238E27FC236}">
                <a16:creationId xmlns:a16="http://schemas.microsoft.com/office/drawing/2014/main" id="{13398D9A-FCB3-7E4B-91DF-8BEE30541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5" name="Line 19">
            <a:extLst>
              <a:ext uri="{FF2B5EF4-FFF2-40B4-BE49-F238E27FC236}">
                <a16:creationId xmlns:a16="http://schemas.microsoft.com/office/drawing/2014/main" id="{0F319EBD-E89A-3148-BA30-7B870E44DE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36" name="Line 20">
            <a:extLst>
              <a:ext uri="{FF2B5EF4-FFF2-40B4-BE49-F238E27FC236}">
                <a16:creationId xmlns:a16="http://schemas.microsoft.com/office/drawing/2014/main" id="{AB49CD51-B89D-1642-982E-9504781CFD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37" name="Rectangle 21">
            <a:extLst>
              <a:ext uri="{FF2B5EF4-FFF2-40B4-BE49-F238E27FC236}">
                <a16:creationId xmlns:a16="http://schemas.microsoft.com/office/drawing/2014/main" id="{01C70B12-58A2-4144-8924-5B14CF026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2238" name="Rectangle 22">
            <a:extLst>
              <a:ext uri="{FF2B5EF4-FFF2-40B4-BE49-F238E27FC236}">
                <a16:creationId xmlns:a16="http://schemas.microsoft.com/office/drawing/2014/main" id="{5BEFC719-4F58-764C-BC61-D1D584E40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52239" name="Picture 27" descr="paketaro box">
            <a:extLst>
              <a:ext uri="{FF2B5EF4-FFF2-40B4-BE49-F238E27FC236}">
                <a16:creationId xmlns:a16="http://schemas.microsoft.com/office/drawing/2014/main" id="{BFCE9247-DFA6-1748-A311-6E7C1E52D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40" name="Picture 28" descr="paketaro box">
            <a:extLst>
              <a:ext uri="{FF2B5EF4-FFF2-40B4-BE49-F238E27FC236}">
                <a16:creationId xmlns:a16="http://schemas.microsoft.com/office/drawing/2014/main" id="{650C4711-08DE-EE49-9BA5-641BDA97B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41" name="Rectangle 29">
            <a:extLst>
              <a:ext uri="{FF2B5EF4-FFF2-40B4-BE49-F238E27FC236}">
                <a16:creationId xmlns:a16="http://schemas.microsoft.com/office/drawing/2014/main" id="{3E5364FC-853B-3940-8806-E89728E59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860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52242" name="Rectangle 30">
            <a:extLst>
              <a:ext uri="{FF2B5EF4-FFF2-40B4-BE49-F238E27FC236}">
                <a16:creationId xmlns:a16="http://schemas.microsoft.com/office/drawing/2014/main" id="{C19C59D4-7F74-214C-974A-5BA1E15B0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52243" name="Picture 31" descr="paketaro box">
            <a:extLst>
              <a:ext uri="{FF2B5EF4-FFF2-40B4-BE49-F238E27FC236}">
                <a16:creationId xmlns:a16="http://schemas.microsoft.com/office/drawing/2014/main" id="{0E66D510-FA86-CD43-B045-FC87CBE78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44" name="Rectangle 32">
            <a:extLst>
              <a:ext uri="{FF2B5EF4-FFF2-40B4-BE49-F238E27FC236}">
                <a16:creationId xmlns:a16="http://schemas.microsoft.com/office/drawing/2014/main" id="{253A9AA2-8634-F545-9F8D-256D6D967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2245" name="Slide Number Placeholder 2">
            <a:extLst>
              <a:ext uri="{FF2B5EF4-FFF2-40B4-BE49-F238E27FC236}">
                <a16:creationId xmlns:a16="http://schemas.microsoft.com/office/drawing/2014/main" id="{C9E060DF-1E4F-AF47-807F-56DD99E75055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E299261-F2DC-6649-9713-54B9FF51B9B0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66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69D7C58-72B5-9B42-811B-A7F9B817F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2247" name="Picture 31" descr="paketaro box">
            <a:extLst>
              <a:ext uri="{FF2B5EF4-FFF2-40B4-BE49-F238E27FC236}">
                <a16:creationId xmlns:a16="http://schemas.microsoft.com/office/drawing/2014/main" id="{BAA5D0D7-43E4-9C44-B7D3-394857D12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48" name="Picture 31" descr="paketaro box">
            <a:extLst>
              <a:ext uri="{FF2B5EF4-FFF2-40B4-BE49-F238E27FC236}">
                <a16:creationId xmlns:a16="http://schemas.microsoft.com/office/drawing/2014/main" id="{7DBE205E-1749-114A-9D19-CFBECD40F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49" name="Picture 31" descr="paketaro box">
            <a:extLst>
              <a:ext uri="{FF2B5EF4-FFF2-40B4-BE49-F238E27FC236}">
                <a16:creationId xmlns:a16="http://schemas.microsoft.com/office/drawing/2014/main" id="{F9FE5C5B-3979-2A45-B4F0-30B39801A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50" name="Picture 31" descr="paketaro box">
            <a:extLst>
              <a:ext uri="{FF2B5EF4-FFF2-40B4-BE49-F238E27FC236}">
                <a16:creationId xmlns:a16="http://schemas.microsoft.com/office/drawing/2014/main" id="{CD00E4E1-DE8D-DB4B-BE69-F76D79276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51" name="Picture 31" descr="paketaro box">
            <a:extLst>
              <a:ext uri="{FF2B5EF4-FFF2-40B4-BE49-F238E27FC236}">
                <a16:creationId xmlns:a16="http://schemas.microsoft.com/office/drawing/2014/main" id="{42B17901-E842-164F-9B0D-C6C9CE34D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1972DFFD-79CF-5140-8475-4ADE1DED3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2253" name="Picture 31" descr="paketaro box">
            <a:extLst>
              <a:ext uri="{FF2B5EF4-FFF2-40B4-BE49-F238E27FC236}">
                <a16:creationId xmlns:a16="http://schemas.microsoft.com/office/drawing/2014/main" id="{1C89D4E8-D885-A142-835B-59669AB60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54" name="Picture 31" descr="paketaro box">
            <a:extLst>
              <a:ext uri="{FF2B5EF4-FFF2-40B4-BE49-F238E27FC236}">
                <a16:creationId xmlns:a16="http://schemas.microsoft.com/office/drawing/2014/main" id="{5EF38545-7510-CE40-92B8-127FC62ED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55" name="Rectangle 32">
            <a:extLst>
              <a:ext uri="{FF2B5EF4-FFF2-40B4-BE49-F238E27FC236}">
                <a16:creationId xmlns:a16="http://schemas.microsoft.com/office/drawing/2014/main" id="{1B02E263-54C4-DD4E-9160-0DC5ADF3F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2256" name="Line 23">
            <a:extLst>
              <a:ext uri="{FF2B5EF4-FFF2-40B4-BE49-F238E27FC236}">
                <a16:creationId xmlns:a16="http://schemas.microsoft.com/office/drawing/2014/main" id="{0A8A2C9D-10F7-6D4F-8B92-5FA9E5F93B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57" name="Line 24">
            <a:extLst>
              <a:ext uri="{FF2B5EF4-FFF2-40B4-BE49-F238E27FC236}">
                <a16:creationId xmlns:a16="http://schemas.microsoft.com/office/drawing/2014/main" id="{18C2706A-3B86-564C-A346-B101F2C6A0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58" name="Rectangle 25">
            <a:extLst>
              <a:ext uri="{FF2B5EF4-FFF2-40B4-BE49-F238E27FC236}">
                <a16:creationId xmlns:a16="http://schemas.microsoft.com/office/drawing/2014/main" id="{7008880D-3224-624F-875C-DE1651471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2259" name="Rectangle 26">
            <a:extLst>
              <a:ext uri="{FF2B5EF4-FFF2-40B4-BE49-F238E27FC236}">
                <a16:creationId xmlns:a16="http://schemas.microsoft.com/office/drawing/2014/main" id="{CAE3EBEE-195E-4843-B1D7-FE6CC278F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2260" name="Line 33">
            <a:extLst>
              <a:ext uri="{FF2B5EF4-FFF2-40B4-BE49-F238E27FC236}">
                <a16:creationId xmlns:a16="http://schemas.microsoft.com/office/drawing/2014/main" id="{2B5F2D51-DEA6-884A-9245-B9A9ECF85E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022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61" name="Line 34">
            <a:extLst>
              <a:ext uri="{FF2B5EF4-FFF2-40B4-BE49-F238E27FC236}">
                <a16:creationId xmlns:a16="http://schemas.microsoft.com/office/drawing/2014/main" id="{DCCCF801-A17E-1C45-915A-F3FB4740CF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149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62" name="Rectangle 38">
            <a:extLst>
              <a:ext uri="{FF2B5EF4-FFF2-40B4-BE49-F238E27FC236}">
                <a16:creationId xmlns:a16="http://schemas.microsoft.com/office/drawing/2014/main" id="{86E8352E-DDBE-AF44-BB1D-E16BCC536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3238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52263" name="Rectangle 51">
            <a:extLst>
              <a:ext uri="{FF2B5EF4-FFF2-40B4-BE49-F238E27FC236}">
                <a16:creationId xmlns:a16="http://schemas.microsoft.com/office/drawing/2014/main" id="{1418C742-E274-4E4D-A47B-3C19E91A1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2794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52264" name="Line 39">
            <a:extLst>
              <a:ext uri="{FF2B5EF4-FFF2-40B4-BE49-F238E27FC236}">
                <a16:creationId xmlns:a16="http://schemas.microsoft.com/office/drawing/2014/main" id="{4D7C7407-549E-0C41-8BA5-79CCA99315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619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65" name="Line 40">
            <a:extLst>
              <a:ext uri="{FF2B5EF4-FFF2-40B4-BE49-F238E27FC236}">
                <a16:creationId xmlns:a16="http://schemas.microsoft.com/office/drawing/2014/main" id="{268F2CD1-9FB9-6C48-85BC-B8002515C5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746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66" name="Rectangle 42">
            <a:extLst>
              <a:ext uri="{FF2B5EF4-FFF2-40B4-BE49-F238E27FC236}">
                <a16:creationId xmlns:a16="http://schemas.microsoft.com/office/drawing/2014/main" id="{DD6B1312-C25F-D742-8249-3DCD7E0B3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873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52267" name="Rectangle 41">
            <a:extLst>
              <a:ext uri="{FF2B5EF4-FFF2-40B4-BE49-F238E27FC236}">
                <a16:creationId xmlns:a16="http://schemas.microsoft.com/office/drawing/2014/main" id="{29D79EC7-DA97-E441-AA82-9F2313B8E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492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52268" name="Line 35">
            <a:extLst>
              <a:ext uri="{FF2B5EF4-FFF2-40B4-BE49-F238E27FC236}">
                <a16:creationId xmlns:a16="http://schemas.microsoft.com/office/drawing/2014/main" id="{D874D957-4C45-6240-B680-2BE2ACA37C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762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2269" name="Rectangle 43">
            <a:extLst>
              <a:ext uri="{FF2B5EF4-FFF2-40B4-BE49-F238E27FC236}">
                <a16:creationId xmlns:a16="http://schemas.microsoft.com/office/drawing/2014/main" id="{80E07779-46D2-3548-A55C-840EC9603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445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9</a:t>
            </a:r>
          </a:p>
        </p:txBody>
      </p:sp>
      <p:sp>
        <p:nvSpPr>
          <p:cNvPr id="53" name="TextBox 49">
            <a:extLst>
              <a:ext uri="{FF2B5EF4-FFF2-40B4-BE49-F238E27FC236}">
                <a16:creationId xmlns:a16="http://schemas.microsoft.com/office/drawing/2014/main" id="{1E0DDAC4-CBCB-6748-B71D-A25FF83A9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user</a:t>
            </a:r>
          </a:p>
        </p:txBody>
      </p:sp>
      <p:sp>
        <p:nvSpPr>
          <p:cNvPr id="54" name="Rectangle 17">
            <a:extLst>
              <a:ext uri="{FF2B5EF4-FFF2-40B4-BE49-F238E27FC236}">
                <a16:creationId xmlns:a16="http://schemas.microsoft.com/office/drawing/2014/main" id="{DCDE896B-EDF8-3B49-940A-36E4244FE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06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55" name="Rectangle 45">
            <a:extLst>
              <a:ext uri="{FF2B5EF4-FFF2-40B4-BE49-F238E27FC236}">
                <a16:creationId xmlns:a16="http://schemas.microsoft.com/office/drawing/2014/main" id="{C605F4E4-0CA7-104D-8EDA-CAF16DAB4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0005" y="4978135"/>
            <a:ext cx="2603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36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FF0000"/>
                </a:solidFill>
                <a:latin typeface="Arial" panose="020B0604020202020204" pitchFamily="34" charset="0"/>
              </a:rPr>
              <a:t>GET /</a:t>
            </a:r>
            <a:r>
              <a:rPr lang="en-US" altLang="zh-CN" sz="1500" dirty="0" err="1">
                <a:solidFill>
                  <a:srgbClr val="FF0000"/>
                </a:solidFill>
                <a:latin typeface="Arial" panose="020B0604020202020204" pitchFamily="34" charset="0"/>
              </a:rPr>
              <a:t>foo.jpg</a:t>
            </a:r>
            <a:endParaRPr lang="en-US" altLang="zh-CN" sz="15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ts val="1136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FF0000"/>
                </a:solidFill>
                <a:latin typeface="Arial" panose="020B0604020202020204" pitchFamily="34" charset="0"/>
              </a:rPr>
              <a:t>Host: </a:t>
            </a:r>
            <a:r>
              <a:rPr lang="en-US" altLang="zh-CN" sz="1500" dirty="0" err="1">
                <a:solidFill>
                  <a:srgbClr val="FF0000"/>
                </a:solidFill>
                <a:latin typeface="Arial" panose="020B0604020202020204" pitchFamily="34" charset="0"/>
              </a:rPr>
              <a:t>cache.cnn.com</a:t>
            </a:r>
            <a:endParaRPr lang="en-US" altLang="zh-CN" sz="15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1" descr="paketaro box">
            <a:extLst>
              <a:ext uri="{FF2B5EF4-FFF2-40B4-BE49-F238E27FC236}">
                <a16:creationId xmlns:a16="http://schemas.microsoft.com/office/drawing/2014/main" id="{AF8A3962-6048-7F43-8116-60E00D01E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Rectangle 10">
            <a:extLst>
              <a:ext uri="{FF2B5EF4-FFF2-40B4-BE49-F238E27FC236}">
                <a16:creationId xmlns:a16="http://schemas.microsoft.com/office/drawing/2014/main" id="{31909083-EEBA-AE49-A28B-C00FA3227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FEC6BB0F-35D3-F746-BC85-E7ABBCE54A97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052E414B-04FB-7344-8249-8EE91AE04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6CA1FB6F-8E48-3544-A17F-D33283D26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154503BC-CF6C-4C4B-9D79-0D1D754D6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19D22C5D-99DF-4149-B1BB-534F0286C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C8FC5A15-16AA-5A40-9FCB-110C3C56F0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478104ED-D5A4-8144-A4A9-62CC2387B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54278" name="Rectangle 12">
            <a:extLst>
              <a:ext uri="{FF2B5EF4-FFF2-40B4-BE49-F238E27FC236}">
                <a16:creationId xmlns:a16="http://schemas.microsoft.com/office/drawing/2014/main" id="{55AD9FE1-32FA-0043-BFA7-D4D7B6DE6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54279" name="Picture 13" descr="Computer5">
            <a:extLst>
              <a:ext uri="{FF2B5EF4-FFF2-40B4-BE49-F238E27FC236}">
                <a16:creationId xmlns:a16="http://schemas.microsoft.com/office/drawing/2014/main" id="{4AD14FE6-86B6-4C4B-8D9B-3E1659AB3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0" name="Picture 14" descr="paketaro box">
            <a:extLst>
              <a:ext uri="{FF2B5EF4-FFF2-40B4-BE49-F238E27FC236}">
                <a16:creationId xmlns:a16="http://schemas.microsoft.com/office/drawing/2014/main" id="{C530C422-D04E-EB45-A274-6C5589BE3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1" name="Picture 15" descr="paketaro box">
            <a:extLst>
              <a:ext uri="{FF2B5EF4-FFF2-40B4-BE49-F238E27FC236}">
                <a16:creationId xmlns:a16="http://schemas.microsoft.com/office/drawing/2014/main" id="{D7C118C9-82EA-7640-8AC9-B3F82B462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2" name="Rectangle 17">
            <a:extLst>
              <a:ext uri="{FF2B5EF4-FFF2-40B4-BE49-F238E27FC236}">
                <a16:creationId xmlns:a16="http://schemas.microsoft.com/office/drawing/2014/main" id="{3F5B1E8A-8B45-F94C-8C8B-EB58BC0F1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06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54283" name="Line 19">
            <a:extLst>
              <a:ext uri="{FF2B5EF4-FFF2-40B4-BE49-F238E27FC236}">
                <a16:creationId xmlns:a16="http://schemas.microsoft.com/office/drawing/2014/main" id="{88D6EE95-847E-8D4D-9FF8-F5889033FF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284" name="Line 20">
            <a:extLst>
              <a:ext uri="{FF2B5EF4-FFF2-40B4-BE49-F238E27FC236}">
                <a16:creationId xmlns:a16="http://schemas.microsoft.com/office/drawing/2014/main" id="{C5781FA5-A11F-8D40-9DD4-901760D34D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285" name="Rectangle 21">
            <a:extLst>
              <a:ext uri="{FF2B5EF4-FFF2-40B4-BE49-F238E27FC236}">
                <a16:creationId xmlns:a16="http://schemas.microsoft.com/office/drawing/2014/main" id="{D75E64F0-081C-4B42-B1BE-B5EE69FCB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4286" name="Rectangle 22">
            <a:extLst>
              <a:ext uri="{FF2B5EF4-FFF2-40B4-BE49-F238E27FC236}">
                <a16:creationId xmlns:a16="http://schemas.microsoft.com/office/drawing/2014/main" id="{D43B22F7-4706-BF4E-8EA3-0888E8181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54287" name="Picture 27" descr="paketaro box">
            <a:extLst>
              <a:ext uri="{FF2B5EF4-FFF2-40B4-BE49-F238E27FC236}">
                <a16:creationId xmlns:a16="http://schemas.microsoft.com/office/drawing/2014/main" id="{96E318E2-788E-A348-AAB1-632186FB5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8" name="Picture 28" descr="paketaro box">
            <a:extLst>
              <a:ext uri="{FF2B5EF4-FFF2-40B4-BE49-F238E27FC236}">
                <a16:creationId xmlns:a16="http://schemas.microsoft.com/office/drawing/2014/main" id="{C0126A94-5978-F04E-B14D-A48E87C71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9" name="Rectangle 29">
            <a:extLst>
              <a:ext uri="{FF2B5EF4-FFF2-40B4-BE49-F238E27FC236}">
                <a16:creationId xmlns:a16="http://schemas.microsoft.com/office/drawing/2014/main" id="{ABE1B171-85D5-AF4B-B5B5-560F84067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860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54290" name="Rectangle 30">
            <a:extLst>
              <a:ext uri="{FF2B5EF4-FFF2-40B4-BE49-F238E27FC236}">
                <a16:creationId xmlns:a16="http://schemas.microsoft.com/office/drawing/2014/main" id="{B818E7C6-3F80-AA47-A0EC-CB94DB6A7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54291" name="Picture 31" descr="paketaro box">
            <a:extLst>
              <a:ext uri="{FF2B5EF4-FFF2-40B4-BE49-F238E27FC236}">
                <a16:creationId xmlns:a16="http://schemas.microsoft.com/office/drawing/2014/main" id="{221D4B43-9B9F-AA46-97A3-219F6E424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92" name="Rectangle 32">
            <a:extLst>
              <a:ext uri="{FF2B5EF4-FFF2-40B4-BE49-F238E27FC236}">
                <a16:creationId xmlns:a16="http://schemas.microsoft.com/office/drawing/2014/main" id="{9E51691D-0F48-C74C-8F98-B20F91FB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4293" name="Slide Number Placeholder 2">
            <a:extLst>
              <a:ext uri="{FF2B5EF4-FFF2-40B4-BE49-F238E27FC236}">
                <a16:creationId xmlns:a16="http://schemas.microsoft.com/office/drawing/2014/main" id="{FDF9A133-26F6-7846-833A-F4A074CADBA0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452E05BE-B87F-B540-BF3D-46AFE7B222B5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67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47F98C67-7ECE-224A-B04E-E05229FC1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4295" name="Picture 31" descr="paketaro box">
            <a:extLst>
              <a:ext uri="{FF2B5EF4-FFF2-40B4-BE49-F238E27FC236}">
                <a16:creationId xmlns:a16="http://schemas.microsoft.com/office/drawing/2014/main" id="{F5A5EE10-0830-544D-BE91-A72967EE7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6" name="Picture 31" descr="paketaro box">
            <a:extLst>
              <a:ext uri="{FF2B5EF4-FFF2-40B4-BE49-F238E27FC236}">
                <a16:creationId xmlns:a16="http://schemas.microsoft.com/office/drawing/2014/main" id="{26C766FF-3D4C-D447-9975-605446FC1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7" name="Picture 31" descr="paketaro box">
            <a:extLst>
              <a:ext uri="{FF2B5EF4-FFF2-40B4-BE49-F238E27FC236}">
                <a16:creationId xmlns:a16="http://schemas.microsoft.com/office/drawing/2014/main" id="{0197C4CF-B156-4C48-B0B3-AB33B1C7B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8" name="Picture 31" descr="paketaro box">
            <a:extLst>
              <a:ext uri="{FF2B5EF4-FFF2-40B4-BE49-F238E27FC236}">
                <a16:creationId xmlns:a16="http://schemas.microsoft.com/office/drawing/2014/main" id="{82CD0CA7-E303-3D4D-8A1F-7CB4D2235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9" name="Picture 31" descr="paketaro box">
            <a:extLst>
              <a:ext uri="{FF2B5EF4-FFF2-40B4-BE49-F238E27FC236}">
                <a16:creationId xmlns:a16="http://schemas.microsoft.com/office/drawing/2014/main" id="{B8BBA98B-DE05-EF49-B499-3B48F76E4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5F753ED0-D340-CD49-93F6-7EA0B3718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4301" name="Picture 31" descr="paketaro box">
            <a:extLst>
              <a:ext uri="{FF2B5EF4-FFF2-40B4-BE49-F238E27FC236}">
                <a16:creationId xmlns:a16="http://schemas.microsoft.com/office/drawing/2014/main" id="{85F1F39E-6C20-DC4A-8ACE-9FA5E5092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302" name="Picture 31" descr="paketaro box">
            <a:extLst>
              <a:ext uri="{FF2B5EF4-FFF2-40B4-BE49-F238E27FC236}">
                <a16:creationId xmlns:a16="http://schemas.microsoft.com/office/drawing/2014/main" id="{D300B06D-8AAC-E342-A019-EADB0EC08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303" name="Rectangle 32">
            <a:extLst>
              <a:ext uri="{FF2B5EF4-FFF2-40B4-BE49-F238E27FC236}">
                <a16:creationId xmlns:a16="http://schemas.microsoft.com/office/drawing/2014/main" id="{C22732EE-2B9D-2841-A76B-D2E11686F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4304" name="Line 23">
            <a:extLst>
              <a:ext uri="{FF2B5EF4-FFF2-40B4-BE49-F238E27FC236}">
                <a16:creationId xmlns:a16="http://schemas.microsoft.com/office/drawing/2014/main" id="{31557436-B2E0-DE45-A47A-37D6D97888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05" name="Line 24">
            <a:extLst>
              <a:ext uri="{FF2B5EF4-FFF2-40B4-BE49-F238E27FC236}">
                <a16:creationId xmlns:a16="http://schemas.microsoft.com/office/drawing/2014/main" id="{9914AB29-6812-1D46-AB3C-D3D5B63F76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06" name="Rectangle 25">
            <a:extLst>
              <a:ext uri="{FF2B5EF4-FFF2-40B4-BE49-F238E27FC236}">
                <a16:creationId xmlns:a16="http://schemas.microsoft.com/office/drawing/2014/main" id="{52B43B94-6296-2E42-94C1-4A25B9A85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4307" name="Rectangle 26">
            <a:extLst>
              <a:ext uri="{FF2B5EF4-FFF2-40B4-BE49-F238E27FC236}">
                <a16:creationId xmlns:a16="http://schemas.microsoft.com/office/drawing/2014/main" id="{11F53ED5-ED5D-6347-8752-1CAC1D209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4308" name="Line 33">
            <a:extLst>
              <a:ext uri="{FF2B5EF4-FFF2-40B4-BE49-F238E27FC236}">
                <a16:creationId xmlns:a16="http://schemas.microsoft.com/office/drawing/2014/main" id="{592247B0-E175-4643-A7C8-3085A55510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022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09" name="Line 34">
            <a:extLst>
              <a:ext uri="{FF2B5EF4-FFF2-40B4-BE49-F238E27FC236}">
                <a16:creationId xmlns:a16="http://schemas.microsoft.com/office/drawing/2014/main" id="{C0C4E808-2C66-D041-B293-8FC89A11C5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149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10" name="Rectangle 38">
            <a:extLst>
              <a:ext uri="{FF2B5EF4-FFF2-40B4-BE49-F238E27FC236}">
                <a16:creationId xmlns:a16="http://schemas.microsoft.com/office/drawing/2014/main" id="{DB444F17-7841-C848-AE16-90C0CF8B1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3238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54311" name="Rectangle 51">
            <a:extLst>
              <a:ext uri="{FF2B5EF4-FFF2-40B4-BE49-F238E27FC236}">
                <a16:creationId xmlns:a16="http://schemas.microsoft.com/office/drawing/2014/main" id="{BC9C72BA-C9DF-CF40-A2A9-D110E1D50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2794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54312" name="Line 39">
            <a:extLst>
              <a:ext uri="{FF2B5EF4-FFF2-40B4-BE49-F238E27FC236}">
                <a16:creationId xmlns:a16="http://schemas.microsoft.com/office/drawing/2014/main" id="{42F03BB0-2110-7E4E-B5A5-1EF293E789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619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13" name="Line 40">
            <a:extLst>
              <a:ext uri="{FF2B5EF4-FFF2-40B4-BE49-F238E27FC236}">
                <a16:creationId xmlns:a16="http://schemas.microsoft.com/office/drawing/2014/main" id="{AD53F7CE-7817-7C4A-B098-015684840F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746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14" name="Rectangle 42">
            <a:extLst>
              <a:ext uri="{FF2B5EF4-FFF2-40B4-BE49-F238E27FC236}">
                <a16:creationId xmlns:a16="http://schemas.microsoft.com/office/drawing/2014/main" id="{35AC2EF2-7F6B-F04F-B3D3-E9790857F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873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54315" name="Rectangle 41">
            <a:extLst>
              <a:ext uri="{FF2B5EF4-FFF2-40B4-BE49-F238E27FC236}">
                <a16:creationId xmlns:a16="http://schemas.microsoft.com/office/drawing/2014/main" id="{57B3F0C3-B492-9743-BF35-172B80B74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492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54316" name="Line 35">
            <a:extLst>
              <a:ext uri="{FF2B5EF4-FFF2-40B4-BE49-F238E27FC236}">
                <a16:creationId xmlns:a16="http://schemas.microsoft.com/office/drawing/2014/main" id="{F592A5F7-036E-0F4A-BDFF-B699C55FC2B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762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4317" name="Rectangle 43">
            <a:extLst>
              <a:ext uri="{FF2B5EF4-FFF2-40B4-BE49-F238E27FC236}">
                <a16:creationId xmlns:a16="http://schemas.microsoft.com/office/drawing/2014/main" id="{21EB86B1-6544-9B4B-AF5A-F21D8220A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445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9</a:t>
            </a:r>
          </a:p>
        </p:txBody>
      </p:sp>
      <p:sp>
        <p:nvSpPr>
          <p:cNvPr id="54318" name="Rectangle 45">
            <a:extLst>
              <a:ext uri="{FF2B5EF4-FFF2-40B4-BE49-F238E27FC236}">
                <a16:creationId xmlns:a16="http://schemas.microsoft.com/office/drawing/2014/main" id="{E3DE55D6-61C4-3F40-BDE8-E06A58137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0005" y="4978135"/>
            <a:ext cx="2603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136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FF0000"/>
                </a:solidFill>
                <a:latin typeface="Arial" panose="020B0604020202020204" pitchFamily="34" charset="0"/>
              </a:rPr>
              <a:t>GET /</a:t>
            </a:r>
            <a:r>
              <a:rPr lang="en-US" altLang="zh-CN" sz="1500" dirty="0" err="1">
                <a:solidFill>
                  <a:srgbClr val="FF0000"/>
                </a:solidFill>
                <a:latin typeface="Arial" panose="020B0604020202020204" pitchFamily="34" charset="0"/>
              </a:rPr>
              <a:t>foo.jpg</a:t>
            </a:r>
            <a:endParaRPr lang="en-US" altLang="zh-CN" sz="15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ts val="1136"/>
              </a:lnSpc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FF0000"/>
                </a:solidFill>
                <a:latin typeface="Arial" panose="020B0604020202020204" pitchFamily="34" charset="0"/>
              </a:rPr>
              <a:t>Host: </a:t>
            </a:r>
            <a:r>
              <a:rPr lang="en-US" altLang="zh-CN" sz="1500" dirty="0" err="1">
                <a:solidFill>
                  <a:srgbClr val="FF0000"/>
                </a:solidFill>
                <a:latin typeface="Arial" panose="020B0604020202020204" pitchFamily="34" charset="0"/>
              </a:rPr>
              <a:t>cache.cnn.com</a:t>
            </a:r>
            <a:endParaRPr lang="en-US" altLang="zh-CN" sz="15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4319" name="Rectangle 37">
            <a:extLst>
              <a:ext uri="{FF2B5EF4-FFF2-40B4-BE49-F238E27FC236}">
                <a16:creationId xmlns:a16="http://schemas.microsoft.com/office/drawing/2014/main" id="{E5D2C37B-D868-A54A-9539-0F6ABF100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2222500"/>
            <a:ext cx="381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12</a:t>
            </a:r>
          </a:p>
        </p:txBody>
      </p:sp>
      <p:cxnSp>
        <p:nvCxnSpPr>
          <p:cNvPr id="54320" name="AutoShape 47">
            <a:extLst>
              <a:ext uri="{FF2B5EF4-FFF2-40B4-BE49-F238E27FC236}">
                <a16:creationId xmlns:a16="http://schemas.microsoft.com/office/drawing/2014/main" id="{1E6D7A85-C40A-0D43-B2EF-1D78F160B5D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0" y="1873250"/>
            <a:ext cx="3238500" cy="269875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321" name="AutoShape 48">
            <a:extLst>
              <a:ext uri="{FF2B5EF4-FFF2-40B4-BE49-F238E27FC236}">
                <a16:creationId xmlns:a16="http://schemas.microsoft.com/office/drawing/2014/main" id="{9A123C50-532E-BB43-97B3-281D1F7A701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22500" y="2032000"/>
            <a:ext cx="3238500" cy="266700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322" name="Rectangle 49">
            <a:extLst>
              <a:ext uri="{FF2B5EF4-FFF2-40B4-BE49-F238E27FC236}">
                <a16:creationId xmlns:a16="http://schemas.microsoft.com/office/drawing/2014/main" id="{2CA7C436-7628-8648-8AE5-B3D0A5CFC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0" y="1968500"/>
            <a:ext cx="381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11</a:t>
            </a:r>
          </a:p>
        </p:txBody>
      </p:sp>
      <p:sp>
        <p:nvSpPr>
          <p:cNvPr id="54323" name="Rectangle 50">
            <a:extLst>
              <a:ext uri="{FF2B5EF4-FFF2-40B4-BE49-F238E27FC236}">
                <a16:creationId xmlns:a16="http://schemas.microsoft.com/office/drawing/2014/main" id="{E6250ACA-D139-194F-A2E1-DA439F7A5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2500" y="1587500"/>
            <a:ext cx="152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FF0000"/>
                </a:solidFill>
                <a:latin typeface="Arial" panose="020B0604020202020204" pitchFamily="34" charset="0"/>
              </a:rPr>
              <a:t>GET foo.jpg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3392E8F2-E2D1-BF46-BBAE-249E1B5198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63" y="5135563"/>
            <a:ext cx="51858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BB1D1744-D718-304B-9072-0293C73588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094" y="2222500"/>
            <a:ext cx="51726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TextBox 49">
            <a:extLst>
              <a:ext uri="{FF2B5EF4-FFF2-40B4-BE49-F238E27FC236}">
                <a16:creationId xmlns:a16="http://schemas.microsoft.com/office/drawing/2014/main" id="{E1AF38E5-43E7-574C-9B5B-BEF1F65F2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user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3783E-6 4.18459E-6 C 0.05779 0.0451 0.11559 0.09044 0.14613 0.14619 C 0.17668 0.20217 0.13277 0.27527 0.18344 0.33587 C 0.23412 0.39648 0.34224 0.45338 0.45071 0.51052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27" y="255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31" descr="paketaro box">
            <a:extLst>
              <a:ext uri="{FF2B5EF4-FFF2-40B4-BE49-F238E27FC236}">
                <a16:creationId xmlns:a16="http://schemas.microsoft.com/office/drawing/2014/main" id="{CF44DB27-305E-5245-AC73-8BE5C5828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Rectangle 10">
            <a:extLst>
              <a:ext uri="{FF2B5EF4-FFF2-40B4-BE49-F238E27FC236}">
                <a16:creationId xmlns:a16="http://schemas.microsoft.com/office/drawing/2014/main" id="{2C25BB2B-A24C-7447-92DF-01CB4C6F2F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Uses DNS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7204AE31-FA5B-6C4A-A848-0756AE68BC5B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EA7A0F6E-E8CA-994B-AFF1-67BFC5175F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13767554-1954-A844-9FDF-837D945DD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13195820-A08F-AD4A-9D29-9E84DFE8A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17F2DBF0-02E3-C445-BCCD-615DFAB63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18174B3D-B278-1B41-A327-793E6D546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625E290A-9A8D-8B48-A38F-D3A143028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56326" name="Rectangle 12">
            <a:extLst>
              <a:ext uri="{FF2B5EF4-FFF2-40B4-BE49-F238E27FC236}">
                <a16:creationId xmlns:a16="http://schemas.microsoft.com/office/drawing/2014/main" id="{DA0547CA-D670-F941-9359-D96664119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56327" name="Picture 13" descr="Computer5">
            <a:extLst>
              <a:ext uri="{FF2B5EF4-FFF2-40B4-BE49-F238E27FC236}">
                <a16:creationId xmlns:a16="http://schemas.microsoft.com/office/drawing/2014/main" id="{5DBE7597-0C45-8548-A55E-E2F1DE52C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Picture 14" descr="paketaro box">
            <a:extLst>
              <a:ext uri="{FF2B5EF4-FFF2-40B4-BE49-F238E27FC236}">
                <a16:creationId xmlns:a16="http://schemas.microsoft.com/office/drawing/2014/main" id="{BD029415-827D-BB4D-AE9B-A25C50A99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9" name="Picture 15" descr="paketaro box">
            <a:extLst>
              <a:ext uri="{FF2B5EF4-FFF2-40B4-BE49-F238E27FC236}">
                <a16:creationId xmlns:a16="http://schemas.microsoft.com/office/drawing/2014/main" id="{7C36B24D-E0D2-074B-B33D-F3C815468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0" name="Rectangle 17">
            <a:extLst>
              <a:ext uri="{FF2B5EF4-FFF2-40B4-BE49-F238E27FC236}">
                <a16:creationId xmlns:a16="http://schemas.microsoft.com/office/drawing/2014/main" id="{31D5CCBE-8EB7-8741-B6AD-C81C9746B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7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  <p:sp>
        <p:nvSpPr>
          <p:cNvPr id="56331" name="Line 19">
            <a:extLst>
              <a:ext uri="{FF2B5EF4-FFF2-40B4-BE49-F238E27FC236}">
                <a16:creationId xmlns:a16="http://schemas.microsoft.com/office/drawing/2014/main" id="{43414CD2-C4F7-064E-9559-6024FE4BAB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32" name="Line 20">
            <a:extLst>
              <a:ext uri="{FF2B5EF4-FFF2-40B4-BE49-F238E27FC236}">
                <a16:creationId xmlns:a16="http://schemas.microsoft.com/office/drawing/2014/main" id="{4192412A-9A47-1640-A9E9-D1457983B5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33" name="Rectangle 21">
            <a:extLst>
              <a:ext uri="{FF2B5EF4-FFF2-40B4-BE49-F238E27FC236}">
                <a16:creationId xmlns:a16="http://schemas.microsoft.com/office/drawing/2014/main" id="{B71A023D-6506-6C42-AB65-64A75BCA2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6334" name="Rectangle 22">
            <a:extLst>
              <a:ext uri="{FF2B5EF4-FFF2-40B4-BE49-F238E27FC236}">
                <a16:creationId xmlns:a16="http://schemas.microsoft.com/office/drawing/2014/main" id="{4AB5CE7F-420E-9E4D-B03C-0FF139958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56335" name="Picture 27" descr="paketaro box">
            <a:extLst>
              <a:ext uri="{FF2B5EF4-FFF2-40B4-BE49-F238E27FC236}">
                <a16:creationId xmlns:a16="http://schemas.microsoft.com/office/drawing/2014/main" id="{84F5C67D-4761-3A45-9164-D558C54C6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6" name="Picture 28" descr="paketaro box">
            <a:extLst>
              <a:ext uri="{FF2B5EF4-FFF2-40B4-BE49-F238E27FC236}">
                <a16:creationId xmlns:a16="http://schemas.microsoft.com/office/drawing/2014/main" id="{FFC92A26-455F-F541-A0B4-30CD3511B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7" name="Rectangle 29">
            <a:extLst>
              <a:ext uri="{FF2B5EF4-FFF2-40B4-BE49-F238E27FC236}">
                <a16:creationId xmlns:a16="http://schemas.microsoft.com/office/drawing/2014/main" id="{FFE58CE2-97A1-0E44-984E-2ABC355F2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860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56338" name="Rectangle 30">
            <a:extLst>
              <a:ext uri="{FF2B5EF4-FFF2-40B4-BE49-F238E27FC236}">
                <a16:creationId xmlns:a16="http://schemas.microsoft.com/office/drawing/2014/main" id="{C1293888-80E9-674D-A10D-08C3C2D5C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56339" name="Picture 31" descr="paketaro box">
            <a:extLst>
              <a:ext uri="{FF2B5EF4-FFF2-40B4-BE49-F238E27FC236}">
                <a16:creationId xmlns:a16="http://schemas.microsoft.com/office/drawing/2014/main" id="{2521E781-A834-F148-B480-A35A533AF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40" name="Rectangle 32">
            <a:extLst>
              <a:ext uri="{FF2B5EF4-FFF2-40B4-BE49-F238E27FC236}">
                <a16:creationId xmlns:a16="http://schemas.microsoft.com/office/drawing/2014/main" id="{6A58892F-DB84-1C41-A52F-EF0446A6B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6341" name="Slide Number Placeholder 2">
            <a:extLst>
              <a:ext uri="{FF2B5EF4-FFF2-40B4-BE49-F238E27FC236}">
                <a16:creationId xmlns:a16="http://schemas.microsoft.com/office/drawing/2014/main" id="{9C16F0BE-7153-2843-A6EE-331BAD0ED904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FDFE80D4-2C84-A44C-BDE2-2E82641235B3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68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69E4372-894D-CD4F-8E72-0186E2644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6343" name="Picture 31" descr="paketaro box">
            <a:extLst>
              <a:ext uri="{FF2B5EF4-FFF2-40B4-BE49-F238E27FC236}">
                <a16:creationId xmlns:a16="http://schemas.microsoft.com/office/drawing/2014/main" id="{C3AC9E65-60E6-7C41-81C6-1AFC0E9E0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4" name="Picture 31" descr="paketaro box">
            <a:extLst>
              <a:ext uri="{FF2B5EF4-FFF2-40B4-BE49-F238E27FC236}">
                <a16:creationId xmlns:a16="http://schemas.microsoft.com/office/drawing/2014/main" id="{293B4B97-A237-374D-8475-1395276C8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5" name="Picture 31" descr="paketaro box">
            <a:extLst>
              <a:ext uri="{FF2B5EF4-FFF2-40B4-BE49-F238E27FC236}">
                <a16:creationId xmlns:a16="http://schemas.microsoft.com/office/drawing/2014/main" id="{0F0B9BBE-E6F9-D649-9C04-91F4ECE77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6" name="Picture 31" descr="paketaro box">
            <a:extLst>
              <a:ext uri="{FF2B5EF4-FFF2-40B4-BE49-F238E27FC236}">
                <a16:creationId xmlns:a16="http://schemas.microsoft.com/office/drawing/2014/main" id="{A7FF2104-44B3-D94C-B7E5-4A0E019DA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7" name="Picture 31" descr="paketaro box">
            <a:extLst>
              <a:ext uri="{FF2B5EF4-FFF2-40B4-BE49-F238E27FC236}">
                <a16:creationId xmlns:a16="http://schemas.microsoft.com/office/drawing/2014/main" id="{E4A42A56-6AA4-0146-9CE0-3D04A068C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B728BA45-D89D-554E-975C-B664EEA2F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6349" name="Picture 31" descr="paketaro box">
            <a:extLst>
              <a:ext uri="{FF2B5EF4-FFF2-40B4-BE49-F238E27FC236}">
                <a16:creationId xmlns:a16="http://schemas.microsoft.com/office/drawing/2014/main" id="{20A9DD53-40F1-0048-99EC-D0AD62B4D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50" name="Picture 31" descr="paketaro box">
            <a:extLst>
              <a:ext uri="{FF2B5EF4-FFF2-40B4-BE49-F238E27FC236}">
                <a16:creationId xmlns:a16="http://schemas.microsoft.com/office/drawing/2014/main" id="{C22BA4C0-3F06-5142-A887-A204DE251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51" name="Rectangle 32">
            <a:extLst>
              <a:ext uri="{FF2B5EF4-FFF2-40B4-BE49-F238E27FC236}">
                <a16:creationId xmlns:a16="http://schemas.microsoft.com/office/drawing/2014/main" id="{C795FAB6-2E92-3F4E-84CA-E950FC2FC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6352" name="Line 23">
            <a:extLst>
              <a:ext uri="{FF2B5EF4-FFF2-40B4-BE49-F238E27FC236}">
                <a16:creationId xmlns:a16="http://schemas.microsoft.com/office/drawing/2014/main" id="{D153074C-5625-4A46-B0F2-D51F6B93CB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68500" y="2413000"/>
            <a:ext cx="2209271" cy="1460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53" name="Line 24">
            <a:extLst>
              <a:ext uri="{FF2B5EF4-FFF2-40B4-BE49-F238E27FC236}">
                <a16:creationId xmlns:a16="http://schemas.microsoft.com/office/drawing/2014/main" id="{363C2AE1-2A70-934B-9D7B-7B06D76A34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2563813"/>
            <a:ext cx="2209271" cy="1436688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54" name="Rectangle 25">
            <a:extLst>
              <a:ext uri="{FF2B5EF4-FFF2-40B4-BE49-F238E27FC236}">
                <a16:creationId xmlns:a16="http://schemas.microsoft.com/office/drawing/2014/main" id="{11C5A01A-91EC-944B-A7A2-7DBD0D1D5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2921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6355" name="Rectangle 26">
            <a:extLst>
              <a:ext uri="{FF2B5EF4-FFF2-40B4-BE49-F238E27FC236}">
                <a16:creationId xmlns:a16="http://schemas.microsoft.com/office/drawing/2014/main" id="{165485B1-5E44-4643-A429-21DBDEE85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3302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6356" name="Line 33">
            <a:extLst>
              <a:ext uri="{FF2B5EF4-FFF2-40B4-BE49-F238E27FC236}">
                <a16:creationId xmlns:a16="http://schemas.microsoft.com/office/drawing/2014/main" id="{BA19DCB8-3580-A14F-82C9-8591CBECAA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022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57" name="Line 34">
            <a:extLst>
              <a:ext uri="{FF2B5EF4-FFF2-40B4-BE49-F238E27FC236}">
                <a16:creationId xmlns:a16="http://schemas.microsoft.com/office/drawing/2014/main" id="{4EA9EB7A-8876-A542-B784-51F1B39501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32000" y="3149865"/>
            <a:ext cx="2819136" cy="110463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58" name="Rectangle 38">
            <a:extLst>
              <a:ext uri="{FF2B5EF4-FFF2-40B4-BE49-F238E27FC236}">
                <a16:creationId xmlns:a16="http://schemas.microsoft.com/office/drawing/2014/main" id="{5627ED1B-B105-F54E-814A-140488DD0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3238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56359" name="Rectangle 51">
            <a:extLst>
              <a:ext uri="{FF2B5EF4-FFF2-40B4-BE49-F238E27FC236}">
                <a16:creationId xmlns:a16="http://schemas.microsoft.com/office/drawing/2014/main" id="{E23EC84A-0088-A541-B6D5-334FB05E9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2794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56360" name="Line 39">
            <a:extLst>
              <a:ext uri="{FF2B5EF4-FFF2-40B4-BE49-F238E27FC236}">
                <a16:creationId xmlns:a16="http://schemas.microsoft.com/office/drawing/2014/main" id="{FF0BE087-4A78-DB49-A8E1-FB6FF14B55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619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61" name="Line 40">
            <a:extLst>
              <a:ext uri="{FF2B5EF4-FFF2-40B4-BE49-F238E27FC236}">
                <a16:creationId xmlns:a16="http://schemas.microsoft.com/office/drawing/2014/main" id="{1D98222C-9C56-BF47-96EA-3439D97726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746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62" name="Rectangle 42">
            <a:extLst>
              <a:ext uri="{FF2B5EF4-FFF2-40B4-BE49-F238E27FC236}">
                <a16:creationId xmlns:a16="http://schemas.microsoft.com/office/drawing/2014/main" id="{9E281E07-6C86-4142-95B2-809B258FD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873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56363" name="Rectangle 41">
            <a:extLst>
              <a:ext uri="{FF2B5EF4-FFF2-40B4-BE49-F238E27FC236}">
                <a16:creationId xmlns:a16="http://schemas.microsoft.com/office/drawing/2014/main" id="{00E1C0FD-8FF6-2442-AC63-873D12F5A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492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56364" name="Line 35">
            <a:extLst>
              <a:ext uri="{FF2B5EF4-FFF2-40B4-BE49-F238E27FC236}">
                <a16:creationId xmlns:a16="http://schemas.microsoft.com/office/drawing/2014/main" id="{79823468-8241-7F4F-8082-33CB6EB206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762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65" name="Rectangle 43">
            <a:extLst>
              <a:ext uri="{FF2B5EF4-FFF2-40B4-BE49-F238E27FC236}">
                <a16:creationId xmlns:a16="http://schemas.microsoft.com/office/drawing/2014/main" id="{9B0716CE-BC25-7746-AB07-E88856FBB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445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9</a:t>
            </a:r>
          </a:p>
        </p:txBody>
      </p:sp>
      <p:sp>
        <p:nvSpPr>
          <p:cNvPr id="56366" name="Rectangle 37">
            <a:extLst>
              <a:ext uri="{FF2B5EF4-FFF2-40B4-BE49-F238E27FC236}">
                <a16:creationId xmlns:a16="http://schemas.microsoft.com/office/drawing/2014/main" id="{9583ED41-FF1B-9541-A793-8AB8043C5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2222500"/>
            <a:ext cx="381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12</a:t>
            </a:r>
          </a:p>
        </p:txBody>
      </p:sp>
      <p:cxnSp>
        <p:nvCxnSpPr>
          <p:cNvPr id="56367" name="AutoShape 47">
            <a:extLst>
              <a:ext uri="{FF2B5EF4-FFF2-40B4-BE49-F238E27FC236}">
                <a16:creationId xmlns:a16="http://schemas.microsoft.com/office/drawing/2014/main" id="{C0CA2FF0-EAA3-644C-8F2F-85F59672C0A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0" y="1873250"/>
            <a:ext cx="3238500" cy="269875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68" name="AutoShape 48">
            <a:extLst>
              <a:ext uri="{FF2B5EF4-FFF2-40B4-BE49-F238E27FC236}">
                <a16:creationId xmlns:a16="http://schemas.microsoft.com/office/drawing/2014/main" id="{6B7294FD-CAF1-5A49-8554-F314F20C0BE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22500" y="2032000"/>
            <a:ext cx="3238500" cy="266700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369" name="Rectangle 49">
            <a:extLst>
              <a:ext uri="{FF2B5EF4-FFF2-40B4-BE49-F238E27FC236}">
                <a16:creationId xmlns:a16="http://schemas.microsoft.com/office/drawing/2014/main" id="{6C5D1A7A-F111-3946-B543-EB2DF192F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0" y="1968500"/>
            <a:ext cx="381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11</a:t>
            </a:r>
          </a:p>
        </p:txBody>
      </p:sp>
      <p:sp>
        <p:nvSpPr>
          <p:cNvPr id="56370" name="Line 36">
            <a:extLst>
              <a:ext uri="{FF2B5EF4-FFF2-40B4-BE49-F238E27FC236}">
                <a16:creationId xmlns:a16="http://schemas.microsoft.com/office/drawing/2014/main" id="{FAFF536A-3768-084F-BA26-945D936978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889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6371" name="Rectangle 44">
            <a:extLst>
              <a:ext uri="{FF2B5EF4-FFF2-40B4-BE49-F238E27FC236}">
                <a16:creationId xmlns:a16="http://schemas.microsoft.com/office/drawing/2014/main" id="{EE163F6C-DB46-EA45-AD8F-46B2890E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0" y="4889500"/>
            <a:ext cx="444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10</a:t>
            </a:r>
          </a:p>
        </p:txBody>
      </p:sp>
      <p:pic>
        <p:nvPicPr>
          <p:cNvPr id="56372" name="Picture 81">
            <a:extLst>
              <a:ext uri="{FF2B5EF4-FFF2-40B4-BE49-F238E27FC236}">
                <a16:creationId xmlns:a16="http://schemas.microsoft.com/office/drawing/2014/main" id="{52062F16-AF18-504D-B515-440CD7E4A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63" y="5135563"/>
            <a:ext cx="51858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73" name="Picture 82">
            <a:extLst>
              <a:ext uri="{FF2B5EF4-FFF2-40B4-BE49-F238E27FC236}">
                <a16:creationId xmlns:a16="http://schemas.microsoft.com/office/drawing/2014/main" id="{3CFEFE09-128D-AE4D-BA31-6230FF5F85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0" y="5016500"/>
            <a:ext cx="517261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TextBox 49">
            <a:extLst>
              <a:ext uri="{FF2B5EF4-FFF2-40B4-BE49-F238E27FC236}">
                <a16:creationId xmlns:a16="http://schemas.microsoft.com/office/drawing/2014/main" id="{35D679F1-69CD-9744-A630-4B485AB98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user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31" descr="paketaro box">
            <a:extLst>
              <a:ext uri="{FF2B5EF4-FFF2-40B4-BE49-F238E27FC236}">
                <a16:creationId xmlns:a16="http://schemas.microsoft.com/office/drawing/2014/main" id="{5CAC6CC2-50ED-684F-895F-DF3C70C1C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085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Rectangle 10">
            <a:extLst>
              <a:ext uri="{FF2B5EF4-FFF2-40B4-BE49-F238E27FC236}">
                <a16:creationId xmlns:a16="http://schemas.microsoft.com/office/drawing/2014/main" id="{261A32A7-2B38-4744-AC9C-0533B9E823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ＭＳ Ｐゴシック" panose="020B0600070205080204" pitchFamily="34" charset="-128"/>
              </a:rPr>
              <a:t>How Akamai Works: Cache Hit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94CF799C-B1FE-E640-9773-968AB6901414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2667000"/>
            <a:ext cx="4318000" cy="2349500"/>
            <a:chOff x="3360" y="96"/>
            <a:chExt cx="1056" cy="720"/>
          </a:xfrm>
          <a:solidFill>
            <a:srgbClr val="8EB4E3"/>
          </a:solidFill>
        </p:grpSpPr>
        <p:sp>
          <p:nvSpPr>
            <p:cNvPr id="90159" name="Oval 4">
              <a:extLst>
                <a:ext uri="{FF2B5EF4-FFF2-40B4-BE49-F238E27FC236}">
                  <a16:creationId xmlns:a16="http://schemas.microsoft.com/office/drawing/2014/main" id="{0E0D10D5-E5D9-5344-9EE0-3E1F83F5E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4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0" name="Oval 5">
              <a:extLst>
                <a:ext uri="{FF2B5EF4-FFF2-40B4-BE49-F238E27FC236}">
                  <a16:creationId xmlns:a16="http://schemas.microsoft.com/office/drawing/2014/main" id="{EC6393D6-3A9C-4C4C-83B4-243257956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96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1" name="Oval 6">
              <a:extLst>
                <a:ext uri="{FF2B5EF4-FFF2-40B4-BE49-F238E27FC236}">
                  <a16:creationId xmlns:a16="http://schemas.microsoft.com/office/drawing/2014/main" id="{0764BFB7-2A67-6641-9446-0AEE96977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9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2" name="Oval 7">
              <a:extLst>
                <a:ext uri="{FF2B5EF4-FFF2-40B4-BE49-F238E27FC236}">
                  <a16:creationId xmlns:a16="http://schemas.microsoft.com/office/drawing/2014/main" id="{77E70D8A-AF67-2642-956C-431914921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3" name="Oval 8">
              <a:extLst>
                <a:ext uri="{FF2B5EF4-FFF2-40B4-BE49-F238E27FC236}">
                  <a16:creationId xmlns:a16="http://schemas.microsoft.com/office/drawing/2014/main" id="{F25F42A2-49D2-DB4B-BD0D-FF70C7CE1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432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  <p:sp>
          <p:nvSpPr>
            <p:cNvPr id="90164" name="Oval 9">
              <a:extLst>
                <a:ext uri="{FF2B5EF4-FFF2-40B4-BE49-F238E27FC236}">
                  <a16:creationId xmlns:a16="http://schemas.microsoft.com/office/drawing/2014/main" id="{8AF98340-4132-794F-931E-7A4FE5DBD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84"/>
              <a:ext cx="528" cy="38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sz="1500">
                <a:latin typeface="Courier New" pitchFamily="-108" charset="0"/>
              </a:endParaRPr>
            </a:p>
          </p:txBody>
        </p:sp>
      </p:grpSp>
      <p:sp>
        <p:nvSpPr>
          <p:cNvPr id="58374" name="Rectangle 12">
            <a:extLst>
              <a:ext uri="{FF2B5EF4-FFF2-40B4-BE49-F238E27FC236}">
                <a16:creationId xmlns:a16="http://schemas.microsoft.com/office/drawing/2014/main" id="{3C09C2B6-BB6F-BB41-BE84-AE860F813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000" y="1206500"/>
            <a:ext cx="285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cnn.com (content provider)</a:t>
            </a:r>
          </a:p>
        </p:txBody>
      </p:sp>
      <p:pic>
        <p:nvPicPr>
          <p:cNvPr id="58375" name="Picture 13" descr="Computer5">
            <a:extLst>
              <a:ext uri="{FF2B5EF4-FFF2-40B4-BE49-F238E27FC236}">
                <a16:creationId xmlns:a16="http://schemas.microsoft.com/office/drawing/2014/main" id="{C851E870-68CA-4643-8BFE-4BF4FAEB2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810000"/>
            <a:ext cx="1031875" cy="9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14" descr="paketaro box">
            <a:extLst>
              <a:ext uri="{FF2B5EF4-FFF2-40B4-BE49-F238E27FC236}">
                <a16:creationId xmlns:a16="http://schemas.microsoft.com/office/drawing/2014/main" id="{22595CA1-A319-6841-8B41-8A48EC931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24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7" name="Picture 15" descr="paketaro box">
            <a:extLst>
              <a:ext uri="{FF2B5EF4-FFF2-40B4-BE49-F238E27FC236}">
                <a16:creationId xmlns:a16="http://schemas.microsoft.com/office/drawing/2014/main" id="{D5185017-0848-0443-B4A5-BDE8D2341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51000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9" name="Line 19">
            <a:extLst>
              <a:ext uri="{FF2B5EF4-FFF2-40B4-BE49-F238E27FC236}">
                <a16:creationId xmlns:a16="http://schemas.microsoft.com/office/drawing/2014/main" id="{C494E70C-38D2-644B-B3BE-A8AD271994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78000" y="2413000"/>
            <a:ext cx="0" cy="1397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8380" name="Line 20">
            <a:extLst>
              <a:ext uri="{FF2B5EF4-FFF2-40B4-BE49-F238E27FC236}">
                <a16:creationId xmlns:a16="http://schemas.microsoft.com/office/drawing/2014/main" id="{6D2E257E-2162-8549-8D92-74E1ED23B6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05000" y="2476500"/>
            <a:ext cx="0" cy="1333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8381" name="Rectangle 21">
            <a:extLst>
              <a:ext uri="{FF2B5EF4-FFF2-40B4-BE49-F238E27FC236}">
                <a16:creationId xmlns:a16="http://schemas.microsoft.com/office/drawing/2014/main" id="{A4C72C4D-CE33-484E-AF7F-278A90F8E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8382" name="Rectangle 22">
            <a:extLst>
              <a:ext uri="{FF2B5EF4-FFF2-40B4-BE49-F238E27FC236}">
                <a16:creationId xmlns:a16="http://schemas.microsoft.com/office/drawing/2014/main" id="{FBDF1914-FBBC-094C-9F00-666DE5572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984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58383" name="Picture 27" descr="paketaro box">
            <a:extLst>
              <a:ext uri="{FF2B5EF4-FFF2-40B4-BE49-F238E27FC236}">
                <a16:creationId xmlns:a16="http://schemas.microsoft.com/office/drawing/2014/main" id="{1B292884-0219-7241-8441-520A9A767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6035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4" name="Picture 28" descr="paketaro box">
            <a:extLst>
              <a:ext uri="{FF2B5EF4-FFF2-40B4-BE49-F238E27FC236}">
                <a16:creationId xmlns:a16="http://schemas.microsoft.com/office/drawing/2014/main" id="{4B0F34E2-2CEF-CD43-8359-C12E6AD83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342900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85" name="Rectangle 29">
            <a:extLst>
              <a:ext uri="{FF2B5EF4-FFF2-40B4-BE49-F238E27FC236}">
                <a16:creationId xmlns:a16="http://schemas.microsoft.com/office/drawing/2014/main" id="{6ABC36FC-4846-344B-9702-BB72375FC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860" y="2603500"/>
            <a:ext cx="1856053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Akamai global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 dirty="0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sp>
        <p:nvSpPr>
          <p:cNvPr id="58386" name="Rectangle 30">
            <a:extLst>
              <a:ext uri="{FF2B5EF4-FFF2-40B4-BE49-F238E27FC236}">
                <a16:creationId xmlns:a16="http://schemas.microsoft.com/office/drawing/2014/main" id="{C70C32E6-B0B4-B542-920B-4E6E4BA52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360" y="3365500"/>
            <a:ext cx="1905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Akamai regional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333">
                <a:solidFill>
                  <a:srgbClr val="000000"/>
                </a:solidFill>
                <a:latin typeface="Arial" panose="020B0604020202020204" pitchFamily="34" charset="0"/>
              </a:rPr>
              <a:t>DNS server</a:t>
            </a:r>
          </a:p>
        </p:txBody>
      </p:sp>
      <p:pic>
        <p:nvPicPr>
          <p:cNvPr id="58387" name="Picture 31" descr="paketaro box">
            <a:extLst>
              <a:ext uri="{FF2B5EF4-FFF2-40B4-BE49-F238E27FC236}">
                <a16:creationId xmlns:a16="http://schemas.microsoft.com/office/drawing/2014/main" id="{8CBFB211-A5FA-734C-A7D0-4CE5C3FF5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88" name="Rectangle 32">
            <a:extLst>
              <a:ext uri="{FF2B5EF4-FFF2-40B4-BE49-F238E27FC236}">
                <a16:creationId xmlns:a16="http://schemas.microsoft.com/office/drawing/2014/main" id="{9B560ABC-F4EE-A942-83B8-E48ADFD6B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440" y="4572000"/>
            <a:ext cx="1651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Nearby </a:t>
            </a:r>
            <a:b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Akamai 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8389" name="Slide Number Placeholder 2">
            <a:extLst>
              <a:ext uri="{FF2B5EF4-FFF2-40B4-BE49-F238E27FC236}">
                <a16:creationId xmlns:a16="http://schemas.microsoft.com/office/drawing/2014/main" id="{1E60D4C5-21FB-ED41-B8C2-A56C5AF8EC98}"/>
              </a:ext>
            </a:extLst>
          </p:cNvPr>
          <p:cNvSpPr txBox="1">
            <a:spLocks/>
          </p:cNvSpPr>
          <p:nvPr/>
        </p:nvSpPr>
        <p:spPr bwMode="auto">
          <a:xfrm>
            <a:off x="6604000" y="-63500"/>
            <a:ext cx="17780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6E8B3AD-F32E-D04E-BD89-B33FB8E3FE21}" type="slidenum">
              <a:rPr lang="en-US" altLang="zh-CN" sz="1000">
                <a:solidFill>
                  <a:srgbClr val="898989"/>
                </a:solidFill>
              </a:rPr>
              <a:pPr algn="r" eaLnBrk="1" hangingPunct="1"/>
              <a:t>69</a:t>
            </a:fld>
            <a:endParaRPr lang="en-US" altLang="zh-CN" sz="1000">
              <a:solidFill>
                <a:srgbClr val="898989"/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813975A-3DE6-C947-97E0-3CA2DD6B7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0" y="4254500"/>
            <a:ext cx="1778000" cy="1270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8391" name="Picture 31" descr="paketaro box">
            <a:extLst>
              <a:ext uri="{FF2B5EF4-FFF2-40B4-BE49-F238E27FC236}">
                <a16:creationId xmlns:a16="http://schemas.microsoft.com/office/drawing/2014/main" id="{0E1380E1-2419-EF45-912E-D66F572CE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35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92" name="Picture 31" descr="paketaro box">
            <a:extLst>
              <a:ext uri="{FF2B5EF4-FFF2-40B4-BE49-F238E27FC236}">
                <a16:creationId xmlns:a16="http://schemas.microsoft.com/office/drawing/2014/main" id="{3CA21CAE-56A9-4C4B-9152-5DD65948B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953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93" name="Picture 31" descr="paketaro box">
            <a:extLst>
              <a:ext uri="{FF2B5EF4-FFF2-40B4-BE49-F238E27FC236}">
                <a16:creationId xmlns:a16="http://schemas.microsoft.com/office/drawing/2014/main" id="{A29133AD-77EC-9246-B298-5066472BF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333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94" name="Picture 31" descr="paketaro box">
            <a:extLst>
              <a:ext uri="{FF2B5EF4-FFF2-40B4-BE49-F238E27FC236}">
                <a16:creationId xmlns:a16="http://schemas.microsoft.com/office/drawing/2014/main" id="{68AF3DCD-F2A1-EF4F-821D-8D857C3A2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95" name="Picture 31" descr="paketaro box">
            <a:extLst>
              <a:ext uri="{FF2B5EF4-FFF2-40B4-BE49-F238E27FC236}">
                <a16:creationId xmlns:a16="http://schemas.microsoft.com/office/drawing/2014/main" id="{AF149633-2443-F847-958F-D6B0346F9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19685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F1EC0E9F-867D-0048-AC0E-88EAA9884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0" y="1270000"/>
            <a:ext cx="1270000" cy="12065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zh-CN" altLang="zh-CN" sz="1667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58397" name="Picture 31" descr="paketaro box">
            <a:extLst>
              <a:ext uri="{FF2B5EF4-FFF2-40B4-BE49-F238E27FC236}">
                <a16:creationId xmlns:a16="http://schemas.microsoft.com/office/drawing/2014/main" id="{A850FC14-BA9B-E146-9E93-8760D3287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2032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98" name="Picture 31" descr="paketaro box">
            <a:extLst>
              <a:ext uri="{FF2B5EF4-FFF2-40B4-BE49-F238E27FC236}">
                <a16:creationId xmlns:a16="http://schemas.microsoft.com/office/drawing/2014/main" id="{62AEE89C-A44A-A543-AAB1-0C418B3B3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16510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99" name="Rectangle 32">
            <a:extLst>
              <a:ext uri="{FF2B5EF4-FFF2-40B4-BE49-F238E27FC236}">
                <a16:creationId xmlns:a16="http://schemas.microsoft.com/office/drawing/2014/main" id="{64AFFEC3-79DE-584C-A85C-551B8E0A7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0" y="2476500"/>
            <a:ext cx="13335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Akamai</a:t>
            </a:r>
          </a:p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cluster</a:t>
            </a:r>
          </a:p>
        </p:txBody>
      </p:sp>
      <p:sp>
        <p:nvSpPr>
          <p:cNvPr id="58400" name="Line 39">
            <a:extLst>
              <a:ext uri="{FF2B5EF4-FFF2-40B4-BE49-F238E27FC236}">
                <a16:creationId xmlns:a16="http://schemas.microsoft.com/office/drawing/2014/main" id="{D999A90B-DCF4-6A4C-930D-93DE2BC858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619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8401" name="Line 40">
            <a:extLst>
              <a:ext uri="{FF2B5EF4-FFF2-40B4-BE49-F238E27FC236}">
                <a16:creationId xmlns:a16="http://schemas.microsoft.com/office/drawing/2014/main" id="{DF27085B-990F-C045-99F0-028624AB8E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3746500"/>
            <a:ext cx="3238500" cy="889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8402" name="Rectangle 42">
            <a:extLst>
              <a:ext uri="{FF2B5EF4-FFF2-40B4-BE49-F238E27FC236}">
                <a16:creationId xmlns:a16="http://schemas.microsoft.com/office/drawing/2014/main" id="{45F53B34-2C69-3C4D-9512-E0D44A433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873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8403" name="Rectangle 41">
            <a:extLst>
              <a:ext uri="{FF2B5EF4-FFF2-40B4-BE49-F238E27FC236}">
                <a16:creationId xmlns:a16="http://schemas.microsoft.com/office/drawing/2014/main" id="{FCBEA0C6-DE4C-C24D-B88A-71362D445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34925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8404" name="Line 35">
            <a:extLst>
              <a:ext uri="{FF2B5EF4-FFF2-40B4-BE49-F238E27FC236}">
                <a16:creationId xmlns:a16="http://schemas.microsoft.com/office/drawing/2014/main" id="{AD548DCA-A5A1-6D45-BA00-21723CECCAC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762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8405" name="Rectangle 43">
            <a:extLst>
              <a:ext uri="{FF2B5EF4-FFF2-40B4-BE49-F238E27FC236}">
                <a16:creationId xmlns:a16="http://schemas.microsoft.com/office/drawing/2014/main" id="{7E540D6B-BD3B-B94C-B183-906628448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445000"/>
            <a:ext cx="2540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58406" name="Line 36">
            <a:extLst>
              <a:ext uri="{FF2B5EF4-FFF2-40B4-BE49-F238E27FC236}">
                <a16:creationId xmlns:a16="http://schemas.microsoft.com/office/drawing/2014/main" id="{126CAEF0-69D5-1A43-8B5A-01331F295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889500"/>
            <a:ext cx="3048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1500"/>
          </a:p>
        </p:txBody>
      </p:sp>
      <p:sp>
        <p:nvSpPr>
          <p:cNvPr id="58407" name="Rectangle 44">
            <a:extLst>
              <a:ext uri="{FF2B5EF4-FFF2-40B4-BE49-F238E27FC236}">
                <a16:creationId xmlns:a16="http://schemas.microsoft.com/office/drawing/2014/main" id="{56755FBA-E6E6-784B-91A6-417A68B89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0" y="4889500"/>
            <a:ext cx="444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>
                <a:solidFill>
                  <a:srgbClr val="000000"/>
                </a:solidFill>
                <a:latin typeface="Arial" panose="020B0604020202020204" pitchFamily="34" charset="0"/>
              </a:rPr>
              <a:t>6</a:t>
            </a:r>
          </a:p>
        </p:txBody>
      </p:sp>
      <p:pic>
        <p:nvPicPr>
          <p:cNvPr id="58408" name="Picture 81">
            <a:extLst>
              <a:ext uri="{FF2B5EF4-FFF2-40B4-BE49-F238E27FC236}">
                <a16:creationId xmlns:a16="http://schemas.microsoft.com/office/drawing/2014/main" id="{49AA313E-1D4F-5848-B26F-41D43AF431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63" y="5135563"/>
            <a:ext cx="51858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409" name="Picture 82">
            <a:extLst>
              <a:ext uri="{FF2B5EF4-FFF2-40B4-BE49-F238E27FC236}">
                <a16:creationId xmlns:a16="http://schemas.microsoft.com/office/drawing/2014/main" id="{F2D456F1-2CBC-6A4C-ACAD-B8FCAADB7E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0" y="5016500"/>
            <a:ext cx="517261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49">
            <a:extLst>
              <a:ext uri="{FF2B5EF4-FFF2-40B4-BE49-F238E27FC236}">
                <a16:creationId xmlns:a16="http://schemas.microsoft.com/office/drawing/2014/main" id="{59468202-0EE1-0B43-B2B8-5C7FEAF25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699000"/>
            <a:ext cx="1061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user</a:t>
            </a:r>
          </a:p>
        </p:txBody>
      </p:sp>
      <p:sp>
        <p:nvSpPr>
          <p:cNvPr id="49" name="Rectangle 17">
            <a:extLst>
              <a:ext uri="{FF2B5EF4-FFF2-40B4-BE49-F238E27FC236}">
                <a16:creationId xmlns:a16="http://schemas.microsoft.com/office/drawing/2014/main" id="{F0DF2342-41B7-A449-9DA2-79C075EDD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768" y="1270000"/>
            <a:ext cx="2603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00"/>
              </a:buClr>
            </a:pPr>
            <a:r>
              <a:rPr lang="en-US" altLang="zh-CN" sz="1500" dirty="0">
                <a:solidFill>
                  <a:srgbClr val="000000"/>
                </a:solidFill>
                <a:latin typeface="Arial" panose="020B0604020202020204" pitchFamily="34" charset="0"/>
              </a:rPr>
              <a:t>DNS TLD server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46903</TotalTime>
  <Words>3260</Words>
  <Application>Microsoft Macintosh PowerPoint</Application>
  <PresentationFormat>全屏显示(16:10)</PresentationFormat>
  <Paragraphs>695</Paragraphs>
  <Slides>69</Slides>
  <Notes>18</Notes>
  <HiddenSlides>2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69</vt:i4>
      </vt:variant>
    </vt:vector>
  </HeadingPairs>
  <TitlesOfParts>
    <vt:vector size="77" baseType="lpstr">
      <vt:lpstr>等线</vt:lpstr>
      <vt:lpstr>等线</vt:lpstr>
      <vt:lpstr>微软雅黑</vt:lpstr>
      <vt:lpstr>Arial</vt:lpstr>
      <vt:lpstr>Calibri</vt:lpstr>
      <vt:lpstr>Courier New</vt:lpstr>
      <vt:lpstr>Times New Roman</vt:lpstr>
      <vt:lpstr>1_Office 主题​​</vt:lpstr>
      <vt:lpstr>DSN &amp; CDN</vt:lpstr>
      <vt:lpstr>PowerPoint 演示文稿</vt:lpstr>
      <vt:lpstr>DNS: Binding IP and Domain Name</vt:lpstr>
      <vt:lpstr>IP Address as a Type of Name</vt:lpstr>
      <vt:lpstr>Why Not Just Using IP Address?</vt:lpstr>
      <vt:lpstr>Questions on DNS</vt:lpstr>
      <vt:lpstr>Questions on DNS</vt:lpstr>
      <vt:lpstr>Look-up Algorithm</vt:lpstr>
      <vt:lpstr>Distributing Responsibility</vt:lpstr>
      <vt:lpstr>Name Servers</vt:lpstr>
      <vt:lpstr>DNS Hierarchy (a partial view)</vt:lpstr>
      <vt:lpstr>Basic DNS Look-up Algorithm</vt:lpstr>
      <vt:lpstr>DNS Lookup</vt:lpstr>
      <vt:lpstr>DNS Lookup</vt:lpstr>
      <vt:lpstr>DNS Lookup</vt:lpstr>
      <vt:lpstr>DNS Lookup</vt:lpstr>
      <vt:lpstr>DNS Lookup</vt:lpstr>
      <vt:lpstr>Context in DNS</vt:lpstr>
      <vt:lpstr>Fault Tolerant</vt:lpstr>
      <vt:lpstr>Three Enhancements on Look-up Algorithm</vt:lpstr>
      <vt:lpstr>Three Enhancements on Look-up Algorithm</vt:lpstr>
      <vt:lpstr>DNS Request Process</vt:lpstr>
      <vt:lpstr>Three Enhancements on Look-up Algorithm</vt:lpstr>
      <vt:lpstr>Combine These Enhancements</vt:lpstr>
      <vt:lpstr>Other Features of DNS</vt:lpstr>
      <vt:lpstr>Other Features of DNS</vt:lpstr>
      <vt:lpstr>Name Discovery in DNS (at the first place)</vt:lpstr>
      <vt:lpstr>Comparing Host-name &amp; File-name</vt:lpstr>
      <vt:lpstr>PowerPoint 演示文稿</vt:lpstr>
      <vt:lpstr>Benefits of Hierarchical Design</vt:lpstr>
      <vt:lpstr>Good Points on DNS Design</vt:lpstr>
      <vt:lpstr>Good Points on DNS Design</vt:lpstr>
      <vt:lpstr>Bad Points on DNS Design</vt:lpstr>
      <vt:lpstr>DNS Amplification Attack</vt:lpstr>
      <vt:lpstr>DNS Security</vt:lpstr>
      <vt:lpstr>DNSSEC: Protect DNS Record</vt:lpstr>
      <vt:lpstr>PowerPoint 演示文稿</vt:lpstr>
      <vt:lpstr>Naming in General</vt:lpstr>
      <vt:lpstr>Naming a Disk</vt:lpstr>
      <vt:lpstr>Naming for Modularity</vt:lpstr>
      <vt:lpstr>Addresses as Names</vt:lpstr>
      <vt:lpstr>Naming Schemes</vt:lpstr>
      <vt:lpstr>Naming Model</vt:lpstr>
      <vt:lpstr>Naming Terminology</vt:lpstr>
      <vt:lpstr>Naming Context</vt:lpstr>
      <vt:lpstr>Determining Context - 1</vt:lpstr>
      <vt:lpstr>Determining Context - 2</vt:lpstr>
      <vt:lpstr>Name Mapping Algorithms - 1</vt:lpstr>
      <vt:lpstr>Name Mapping Algorithms - 2</vt:lpstr>
      <vt:lpstr>Interpreter Naming API</vt:lpstr>
      <vt:lpstr>FAQ of Naming Scheme - 1</vt:lpstr>
      <vt:lpstr>FAQ of Naming Scheme - 2</vt:lpstr>
      <vt:lpstr>Content Distribution</vt:lpstr>
      <vt:lpstr>Review: scalable websites </vt:lpstr>
      <vt:lpstr>Content Distribution</vt:lpstr>
      <vt:lpstr>Caching Examples</vt:lpstr>
      <vt:lpstr>Content Distribution Network (CDN)</vt:lpstr>
      <vt:lpstr>Content Distribution Network (CDN)</vt:lpstr>
      <vt:lpstr>Server Selection Mechanism</vt:lpstr>
      <vt:lpstr>Server Selection Mechanism</vt:lpstr>
      <vt:lpstr>Server Selection Mechanism</vt:lpstr>
      <vt:lpstr>How Akamai Uses DNS</vt:lpstr>
      <vt:lpstr>How Akamai Uses DNS</vt:lpstr>
      <vt:lpstr>How Akamai Uses DNS</vt:lpstr>
      <vt:lpstr>How Akamai Uses DNS</vt:lpstr>
      <vt:lpstr>How Akamai Uses DNS</vt:lpstr>
      <vt:lpstr>How Akamai Uses DNS</vt:lpstr>
      <vt:lpstr>How Akamai Uses DNS</vt:lpstr>
      <vt:lpstr>How Akamai Works: Cache Hit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1613</cp:revision>
  <cp:lastPrinted>2020-03-02T13:38:09Z</cp:lastPrinted>
  <dcterms:created xsi:type="dcterms:W3CDTF">2017-11-24T09:35:45Z</dcterms:created>
  <dcterms:modified xsi:type="dcterms:W3CDTF">2022-12-06T01:19:00Z</dcterms:modified>
</cp:coreProperties>
</file>